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1" r:id="rId3"/>
    <p:sldId id="273" r:id="rId4"/>
    <p:sldId id="279" r:id="rId5"/>
    <p:sldId id="257" r:id="rId6"/>
    <p:sldId id="268" r:id="rId7"/>
    <p:sldId id="258" r:id="rId8"/>
    <p:sldId id="263" r:id="rId9"/>
    <p:sldId id="282" r:id="rId10"/>
    <p:sldId id="261" r:id="rId11"/>
    <p:sldId id="275" r:id="rId12"/>
    <p:sldId id="281" r:id="rId13"/>
    <p:sldId id="262" r:id="rId14"/>
    <p:sldId id="264" r:id="rId15"/>
    <p:sldId id="270" r:id="rId16"/>
    <p:sldId id="278" r:id="rId17"/>
    <p:sldId id="283" r:id="rId18"/>
    <p:sldId id="288" r:id="rId19"/>
    <p:sldId id="265" r:id="rId20"/>
    <p:sldId id="280" r:id="rId21"/>
    <p:sldId id="284" r:id="rId22"/>
    <p:sldId id="260" r:id="rId23"/>
    <p:sldId id="287" r:id="rId24"/>
    <p:sldId id="290" r:id="rId25"/>
    <p:sldId id="276" r:id="rId26"/>
    <p:sldId id="272" r:id="rId27"/>
    <p:sldId id="267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FFFF66"/>
    <a:srgbClr val="CC99FF"/>
    <a:srgbClr val="9966FF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89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17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5047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18643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1246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2936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35965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9887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3934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478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0640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606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266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7019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3169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84062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71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6DB227-A187-4E27-9D46-E94FD437A179}" type="datetimeFigureOut">
              <a:rPr lang="es-MX" smtClean="0"/>
              <a:t>28/10/2025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477FB-2E79-47BB-BD44-C630D35F1E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7191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A82C9C4-6C25-4DD3-9B4D-E8C1912A1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rgbClr val="FFFFFF"/>
                </a:solidFill>
              </a:rPr>
              <a:t>Comandos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6913FA-BD51-4A9B-8B4C-AB4463211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2"/>
                </a:solidFill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9056109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CC4DE6A-BEC7-4A9C-87D2-4BD45EDEF4D9}"/>
              </a:ext>
            </a:extLst>
          </p:cNvPr>
          <p:cNvSpPr txBox="1"/>
          <p:nvPr/>
        </p:nvSpPr>
        <p:spPr>
          <a:xfrm>
            <a:off x="1499794" y="809720"/>
            <a:ext cx="919241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i="0" dirty="0">
                <a:effectLst/>
                <a:latin typeface="courier new" panose="02070309020205020404" pitchFamily="49" charset="0"/>
              </a:rPr>
              <a:t>['False',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None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'True', 'and', 'as',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assert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'break',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class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'continue',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def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'del',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elif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else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except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finally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for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from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'global',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if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import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'in',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is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'lambda',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nonlocal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not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or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pass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raise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return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'try',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while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with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', '</a:t>
            </a:r>
            <a:r>
              <a:rPr lang="es-MX" sz="2000" i="0" dirty="0" err="1">
                <a:effectLst/>
                <a:latin typeface="courier new" panose="02070309020205020404" pitchFamily="49" charset="0"/>
              </a:rPr>
              <a:t>yield</a:t>
            </a:r>
            <a:r>
              <a:rPr lang="es-MX" sz="2000" i="0" dirty="0">
                <a:effectLst/>
                <a:latin typeface="courier new" panose="02070309020205020404" pitchFamily="49" charset="0"/>
              </a:rPr>
              <a:t>’]</a:t>
            </a:r>
          </a:p>
          <a:p>
            <a:endParaRPr lang="es-MX" sz="2000" dirty="0">
              <a:latin typeface="courier new" panose="02070309020205020404" pitchFamily="49" charset="0"/>
            </a:endParaRPr>
          </a:p>
          <a:p>
            <a:pPr algn="l"/>
            <a:r>
              <a:rPr lang="es-MX" sz="2000" b="0" i="0" dirty="0">
                <a:effectLst/>
                <a:latin typeface="Open Sans" panose="020B0606030504020204" pitchFamily="34" charset="0"/>
              </a:rPr>
              <a:t>El significado de la palabra reservada está </a:t>
            </a:r>
            <a:r>
              <a:rPr lang="es-MX" sz="2000" b="1" i="0" dirty="0">
                <a:effectLst/>
                <a:latin typeface="Open Sans" panose="020B0606030504020204" pitchFamily="34" charset="0"/>
              </a:rPr>
              <a:t>predefinido</a:t>
            </a:r>
            <a:r>
              <a:rPr lang="es-MX" sz="2000" b="0" i="0" dirty="0">
                <a:effectLst/>
                <a:latin typeface="Open Sans" panose="020B0606030504020204" pitchFamily="34" charset="0"/>
              </a:rPr>
              <a:t>, y no debe cambiar.</a:t>
            </a:r>
          </a:p>
          <a:p>
            <a:br>
              <a:rPr lang="es-MX" sz="2000" dirty="0"/>
            </a:br>
            <a:endParaRPr lang="es-MX" sz="2000" dirty="0"/>
          </a:p>
          <a:p>
            <a:endParaRPr lang="es-MX" sz="2000" dirty="0"/>
          </a:p>
          <a:p>
            <a:pPr algn="ctr"/>
            <a:r>
              <a:rPr lang="es-MX" sz="2000" b="1" dirty="0">
                <a:effectLst/>
                <a:latin typeface="Open Sans" panose="020B0606030504020204" pitchFamily="34" charset="0"/>
              </a:rPr>
              <a:t>Operadores Abreviados</a:t>
            </a:r>
          </a:p>
          <a:p>
            <a:pPr algn="ctr"/>
            <a:endParaRPr lang="es-MX" sz="2000" b="1" dirty="0">
              <a:effectLst/>
              <a:latin typeface="Open Sans" panose="020B0606030504020204" pitchFamily="34" charset="0"/>
            </a:endParaRPr>
          </a:p>
          <a:p>
            <a:r>
              <a:rPr lang="es-MX" sz="2000" b="0" i="0" dirty="0">
                <a:effectLst/>
                <a:latin typeface="courier new" panose="02070309020205020404" pitchFamily="49" charset="0"/>
              </a:rPr>
              <a:t>variable = variable </a:t>
            </a:r>
            <a:r>
              <a:rPr lang="es-MX" sz="2000" dirty="0" err="1"/>
              <a:t>op</a:t>
            </a:r>
            <a:r>
              <a:rPr lang="es-MX" sz="2000" b="0" i="0" dirty="0">
                <a:effectLst/>
                <a:latin typeface="courier new" panose="02070309020205020404" pitchFamily="49" charset="0"/>
              </a:rPr>
              <a:t> expresión  (j=j+1)</a:t>
            </a:r>
          </a:p>
          <a:p>
            <a:br>
              <a:rPr lang="es-MX" sz="2000" dirty="0"/>
            </a:br>
            <a:r>
              <a:rPr lang="es-MX" sz="2000" b="0" i="0" dirty="0">
                <a:effectLst/>
                <a:latin typeface="Open Sans" panose="020B0606030504020204" pitchFamily="34" charset="0"/>
              </a:rPr>
              <a:t>Puede ser simplificado de la siguiente manera:</a:t>
            </a:r>
          </a:p>
          <a:p>
            <a:endParaRPr lang="es-MX" sz="2000" dirty="0">
              <a:latin typeface="Open Sans" panose="020B0606030504020204" pitchFamily="34" charset="0"/>
            </a:endParaRPr>
          </a:p>
          <a:p>
            <a:r>
              <a:rPr lang="es-MX" sz="2000" b="0" i="0" dirty="0">
                <a:effectLst/>
                <a:latin typeface="courier new" panose="02070309020205020404" pitchFamily="49" charset="0"/>
              </a:rPr>
              <a:t>variable </a:t>
            </a:r>
            <a:r>
              <a:rPr lang="es-MX" sz="2000" dirty="0" err="1"/>
              <a:t>op</a:t>
            </a:r>
            <a:r>
              <a:rPr lang="es-MX" sz="2000" b="0" i="0" dirty="0">
                <a:effectLst/>
                <a:latin typeface="courier new" panose="02070309020205020404" pitchFamily="49" charset="0"/>
              </a:rPr>
              <a:t>= expresión   (j+=1)</a:t>
            </a:r>
          </a:p>
          <a:p>
            <a:r>
              <a:rPr lang="es-MX" sz="2000" b="1" dirty="0">
                <a:latin typeface="Abadi" panose="020B0604020104020204" pitchFamily="34" charset="0"/>
              </a:rPr>
              <a:t>Operadores de asignación               </a:t>
            </a:r>
            <a:r>
              <a:rPr lang="es-MX" sz="2000" dirty="0">
                <a:latin typeface="Abadi" panose="020B0604020104020204" pitchFamily="34" charset="0"/>
              </a:rPr>
              <a:t>=, +=, -=, *=, /=, **=, //=</a:t>
            </a:r>
          </a:p>
          <a:p>
            <a:endParaRPr lang="es-MX" sz="2000" dirty="0">
              <a:latin typeface="Abadi" panose="020B06040201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CA9858-E266-482D-BEF1-15B24D8AFFE8}"/>
              </a:ext>
            </a:extLst>
          </p:cNvPr>
          <p:cNvSpPr txBox="1"/>
          <p:nvPr/>
        </p:nvSpPr>
        <p:spPr>
          <a:xfrm>
            <a:off x="3021553" y="101834"/>
            <a:ext cx="579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b="1" dirty="0">
                <a:solidFill>
                  <a:srgbClr val="FFC000"/>
                </a:solidFill>
              </a:rPr>
              <a:t>Palabras</a:t>
            </a:r>
            <a:r>
              <a:rPr lang="es-MX" sz="4000" b="1" dirty="0">
                <a:solidFill>
                  <a:srgbClr val="FFC000"/>
                </a:solidFill>
              </a:rPr>
              <a:t> Reservadas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00ECEAA-6913-B9B8-990C-B35FBC578418}"/>
              </a:ext>
            </a:extLst>
          </p:cNvPr>
          <p:cNvSpPr txBox="1"/>
          <p:nvPr/>
        </p:nvSpPr>
        <p:spPr>
          <a:xfrm>
            <a:off x="9291917" y="4222376"/>
            <a:ext cx="17750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Expresiones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Aritmética</a:t>
            </a:r>
          </a:p>
          <a:p>
            <a:r>
              <a:rPr lang="es-MX" dirty="0"/>
              <a:t>	valores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Algebraica</a:t>
            </a:r>
          </a:p>
          <a:p>
            <a:pPr lvl="1"/>
            <a:r>
              <a:rPr lang="es-MX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978163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64053F-877E-3194-1370-5172ACA58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317" y="888154"/>
            <a:ext cx="4351184" cy="466259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s-MX" sz="28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Array</a:t>
            </a:r>
            <a:r>
              <a:rPr lang="es-MX" sz="2000" dirty="0"/>
              <a:t>   </a:t>
            </a:r>
          </a:p>
          <a:p>
            <a:pPr marL="0" indent="0">
              <a:buNone/>
            </a:pPr>
            <a:r>
              <a:rPr lang="es-MX" sz="2000" dirty="0"/>
              <a:t> </a:t>
            </a:r>
            <a:r>
              <a:rPr lang="es-MX" sz="2000" b="0" dirty="0">
                <a:effectLst/>
                <a:latin typeface="Courier New" panose="02070309020205020404" pitchFamily="49" charset="0"/>
              </a:rPr>
              <a:t>nombre</a:t>
            </a:r>
            <a:r>
              <a:rPr lang="es-MX" sz="20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=['g','a',"t",'h','e','r','i','n','g']</a:t>
            </a:r>
            <a:endParaRPr lang="es-MX" sz="2000" dirty="0">
              <a:solidFill>
                <a:srgbClr val="FF9999"/>
              </a:solidFill>
            </a:endParaRPr>
          </a:p>
          <a:p>
            <a:pPr marL="0" indent="0">
              <a:buNone/>
            </a:pPr>
            <a:r>
              <a:rPr lang="es-MX" sz="2000" dirty="0"/>
              <a:t>Slicing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nombre[::-1]</a:t>
            </a:r>
          </a:p>
          <a:p>
            <a:pPr marL="0" indent="0">
              <a:buNone/>
            </a:pPr>
            <a:r>
              <a:rPr lang="es-MX" sz="2000" dirty="0"/>
              <a:t>Elementos</a:t>
            </a:r>
            <a:r>
              <a:rPr lang="es-MX" sz="2000" dirty="0">
                <a:solidFill>
                  <a:srgbClr val="FF9999"/>
                </a:solidFill>
              </a:rPr>
              <a:t> </a:t>
            </a:r>
            <a:r>
              <a:rPr lang="es-MX" sz="1600" dirty="0" err="1">
                <a:solidFill>
                  <a:srgbClr val="FF9999"/>
                </a:solidFill>
                <a:latin typeface="Courier New" panose="02070309020205020404" pitchFamily="49" charset="0"/>
              </a:rPr>
              <a:t>len</a:t>
            </a:r>
            <a:r>
              <a:rPr lang="es-MX" sz="1600" dirty="0">
                <a:solidFill>
                  <a:srgbClr val="FF9999"/>
                </a:solidFill>
                <a:latin typeface="Courier New" panose="02070309020205020404" pitchFamily="49" charset="0"/>
              </a:rPr>
              <a:t>()</a:t>
            </a:r>
            <a:endParaRPr lang="es-MX" sz="1600" dirty="0">
              <a:solidFill>
                <a:srgbClr val="FF9999"/>
              </a:solidFill>
            </a:endParaRPr>
          </a:p>
          <a:p>
            <a:pPr marL="0" indent="0">
              <a:buNone/>
            </a:pPr>
            <a:r>
              <a:rPr lang="es-MX" sz="2000" dirty="0"/>
              <a:t>Agregar 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nombre.append('V')</a:t>
            </a:r>
            <a:endParaRPr lang="es-MX" sz="2000" dirty="0">
              <a:solidFill>
                <a:srgbClr val="FF9999"/>
              </a:solidFill>
            </a:endParaRPr>
          </a:p>
          <a:p>
            <a:pPr marL="0" indent="0">
              <a:buNone/>
            </a:pPr>
            <a:r>
              <a:rPr lang="es-MX" sz="2000" dirty="0"/>
              <a:t>Modificar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nombre[0]="f"</a:t>
            </a:r>
          </a:p>
          <a:p>
            <a:pPr marL="0" indent="0">
              <a:buNone/>
            </a:pPr>
            <a:r>
              <a:rPr lang="es-MX" sz="2000" dirty="0"/>
              <a:t>Consultar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nombre[</a:t>
            </a:r>
            <a:r>
              <a:rPr lang="es-MX" sz="1600" dirty="0">
                <a:solidFill>
                  <a:srgbClr val="FF9999"/>
                </a:solidFill>
                <a:latin typeface="Courier New" panose="02070309020205020404" pitchFamily="49" charset="0"/>
              </a:rPr>
              <a:t>#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es-MX" sz="2000" dirty="0"/>
              <a:t>Eliminar índice o </a:t>
            </a:r>
            <a:r>
              <a:rPr lang="es-MX" sz="2000" dirty="0" err="1"/>
              <a:t>slice</a:t>
            </a:r>
            <a:r>
              <a:rPr lang="es-MX" sz="2000" dirty="0"/>
              <a:t>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del nombre[2</a:t>
            </a:r>
            <a:r>
              <a:rPr lang="es-MX" sz="1600" b="0" dirty="0">
                <a:effectLst/>
                <a:latin typeface="Courier New" panose="02070309020205020404" pitchFamily="49" charset="0"/>
              </a:rPr>
              <a:t>]</a:t>
            </a:r>
            <a:endParaRPr lang="es-MX" sz="2000" dirty="0"/>
          </a:p>
          <a:p>
            <a:pPr marL="0" indent="0">
              <a:buNone/>
            </a:pPr>
            <a:r>
              <a:rPr lang="es-MX" sz="2000" dirty="0"/>
              <a:t>Eliminar valor  </a:t>
            </a:r>
            <a:r>
              <a:rPr lang="es-MX" sz="1600" b="0" dirty="0">
                <a:solidFill>
                  <a:srgbClr val="FF9999"/>
                </a:solidFill>
                <a:effectLst/>
                <a:latin typeface="Courier New" panose="02070309020205020404" pitchFamily="49" charset="0"/>
              </a:rPr>
              <a:t>nombre.remove('a')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6F0ED82-E8AC-4F9C-935F-8092EED835B7}"/>
              </a:ext>
            </a:extLst>
          </p:cNvPr>
          <p:cNvSpPr txBox="1">
            <a:spLocks/>
          </p:cNvSpPr>
          <p:nvPr/>
        </p:nvSpPr>
        <p:spPr>
          <a:xfrm>
            <a:off x="5410201" y="368300"/>
            <a:ext cx="6184899" cy="6121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/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append</a:t>
            </a:r>
            <a:r>
              <a:rPr lang="es-MX" sz="1800" dirty="0"/>
              <a:t>(): </a:t>
            </a:r>
            <a:r>
              <a:rPr lang="es-MX" sz="1800" dirty="0">
                <a:latin typeface="Söhne"/>
              </a:rPr>
              <a:t>Agrega un elemento al final del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extend</a:t>
            </a:r>
            <a:r>
              <a:rPr lang="es-MX" sz="1800" dirty="0">
                <a:latin typeface="Söhne"/>
              </a:rPr>
              <a:t>(): Agrega varios elementos al final del arreglo(vector).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insert</a:t>
            </a:r>
            <a:r>
              <a:rPr lang="es-MX" sz="1800" dirty="0">
                <a:latin typeface="Söhne"/>
              </a:rPr>
              <a:t>(): Agrega un elemento en una posición específica del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remove</a:t>
            </a:r>
            <a:r>
              <a:rPr lang="es-MX" sz="1800" dirty="0">
                <a:latin typeface="Söhne"/>
              </a:rPr>
              <a:t>(): Elimina el primer elemento del arreglo que coincide con el valor especificado.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pop</a:t>
            </a:r>
            <a:r>
              <a:rPr lang="es-MX" sz="1800" dirty="0">
                <a:latin typeface="Söhne"/>
              </a:rPr>
              <a:t>(): Elimina el elemento en una posición específica del arreglo y lo devuelve.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del</a:t>
            </a:r>
            <a:r>
              <a:rPr lang="es-MX" sz="1800" dirty="0">
                <a:latin typeface="Söhne"/>
              </a:rPr>
              <a:t> X/x1:x2: Elimina por índice y/o por rango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index</a:t>
            </a:r>
            <a:r>
              <a:rPr lang="es-MX" sz="1800" dirty="0">
                <a:latin typeface="Söhne"/>
              </a:rPr>
              <a:t>(): Devuelve la posición del primer elemento que coincide con el valor especificado.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sort</a:t>
            </a:r>
            <a:r>
              <a:rPr lang="es-MX" sz="1800" dirty="0">
                <a:latin typeface="Söhne"/>
              </a:rPr>
              <a:t>(): Ordena los elementos del arreglo en orden ascendente.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reverse</a:t>
            </a:r>
            <a:r>
              <a:rPr lang="es-MX" sz="1800" dirty="0">
                <a:latin typeface="Söhne"/>
              </a:rPr>
              <a:t>(): Invierte el orden de los elementos en 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count</a:t>
            </a:r>
            <a:r>
              <a:rPr lang="es-MX" sz="1800" dirty="0">
                <a:latin typeface="Söhne"/>
              </a:rPr>
              <a:t>(): </a:t>
            </a:r>
            <a:r>
              <a:rPr lang="es-MX" sz="1800" dirty="0">
                <a:solidFill>
                  <a:srgbClr val="D1D5DB"/>
                </a:solidFill>
                <a:latin typeface="Söhne"/>
              </a:rPr>
              <a:t>Devuelve el número de veces que aparece un elemento en el arreglo.</a:t>
            </a:r>
            <a:endParaRPr lang="es-MX" sz="1800" dirty="0"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copy</a:t>
            </a:r>
            <a:r>
              <a:rPr lang="es-MX" sz="1800" dirty="0">
                <a:latin typeface="Söhne"/>
              </a:rPr>
              <a:t>(): </a:t>
            </a:r>
            <a:r>
              <a:rPr lang="es-MX" sz="1800" dirty="0">
                <a:solidFill>
                  <a:srgbClr val="D1D5DB"/>
                </a:solidFill>
                <a:latin typeface="Söhne"/>
              </a:rPr>
              <a:t>Crea una copia superficial del arreglo.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Söhne"/>
              </a:rPr>
              <a:t>.</a:t>
            </a:r>
            <a:r>
              <a:rPr lang="es-MX" sz="18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Söhne"/>
              </a:rPr>
              <a:t>clear</a:t>
            </a:r>
            <a:r>
              <a:rPr lang="es-MX" sz="1800" dirty="0">
                <a:latin typeface="Söhne"/>
              </a:rPr>
              <a:t>(): </a:t>
            </a:r>
            <a:r>
              <a:rPr lang="es-MX" sz="1800" dirty="0">
                <a:solidFill>
                  <a:srgbClr val="D1D5DB"/>
                </a:solidFill>
                <a:latin typeface="Söhne"/>
              </a:rPr>
              <a:t>Elimina todos los elementos del arreglo.</a:t>
            </a:r>
            <a:endParaRPr lang="es-MX" sz="18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72346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7BA741F-7727-F9AC-6CB0-203F3EDF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501" t="35363" r="15729" b="14612"/>
          <a:stretch/>
        </p:blipFill>
        <p:spPr>
          <a:xfrm>
            <a:off x="3208396" y="1497025"/>
            <a:ext cx="8878406" cy="439847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F420DE6-59EE-46F0-D23C-FA350EA00D48}"/>
              </a:ext>
            </a:extLst>
          </p:cNvPr>
          <p:cNvSpPr txBox="1"/>
          <p:nvPr/>
        </p:nvSpPr>
        <p:spPr>
          <a:xfrm>
            <a:off x="1498600" y="177631"/>
            <a:ext cx="8128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/>
              <a:t>una </a:t>
            </a:r>
            <a:r>
              <a:rPr lang="es-MX" sz="2000" b="1" dirty="0"/>
              <a:t>cadena</a:t>
            </a:r>
            <a:r>
              <a:rPr lang="es-MX" sz="2000" dirty="0"/>
              <a:t> o </a:t>
            </a:r>
            <a:r>
              <a:rPr lang="es-MX" sz="2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STRING</a:t>
            </a:r>
            <a:r>
              <a:rPr lang="es-MX" sz="2000" dirty="0"/>
              <a:t> es una secuencia de caracteres “” ‘’ cadenas inmutables. Se puede modificar con operaciones y métodos.</a:t>
            </a:r>
          </a:p>
          <a:p>
            <a:r>
              <a:rPr lang="es-MX" sz="2000" dirty="0"/>
              <a:t>Solo pueden contener caracteres.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BE9092E-7246-7CBC-CFC7-339F365DCF22}"/>
              </a:ext>
            </a:extLst>
          </p:cNvPr>
          <p:cNvSpPr txBox="1"/>
          <p:nvPr/>
        </p:nvSpPr>
        <p:spPr>
          <a:xfrm>
            <a:off x="698500" y="1595628"/>
            <a:ext cx="23495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capitalize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 </a:t>
            </a:r>
            <a:r>
              <a:rPr lang="es-MX" sz="2000" dirty="0" err="1"/>
              <a:t>Mayuscula</a:t>
            </a:r>
            <a:r>
              <a:rPr lang="es-MX" sz="2000" dirty="0"/>
              <a:t> al inicio</a:t>
            </a:r>
          </a:p>
          <a:p>
            <a:endParaRPr lang="es-MX" sz="2000" dirty="0"/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title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MX" dirty="0"/>
              <a:t># Mayus en primer letra de cada palabra</a:t>
            </a:r>
          </a:p>
          <a:p>
            <a:endParaRPr lang="es-MX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swapcase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MX" dirty="0"/>
              <a:t># Inversa de </a:t>
            </a:r>
            <a:r>
              <a:rPr lang="es-MX" dirty="0" err="1"/>
              <a:t>mayusc</a:t>
            </a:r>
            <a:r>
              <a:rPr lang="es-MX" dirty="0"/>
              <a:t> y </a:t>
            </a:r>
            <a:r>
              <a:rPr lang="es-MX" dirty="0" err="1"/>
              <a:t>minisc</a:t>
            </a:r>
            <a:endParaRPr lang="es-MX" dirty="0"/>
          </a:p>
          <a:p>
            <a:endParaRPr lang="es-MX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replace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x,y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)</a:t>
            </a:r>
          </a:p>
          <a:p>
            <a:r>
              <a:rPr lang="es-MX" dirty="0"/>
              <a:t>#reemplazar x por y</a:t>
            </a:r>
          </a:p>
          <a:p>
            <a:endParaRPr lang="es-MX" sz="2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.</a:t>
            </a: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strip</a:t>
            </a:r>
            <a:r>
              <a:rPr lang="es-MX" sz="2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()</a:t>
            </a:r>
          </a:p>
          <a:p>
            <a:r>
              <a:rPr lang="es-MX" dirty="0"/>
              <a:t>    # quitar espacios al inicio y final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53084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66FDF7-2B7F-5164-AA92-DF15AE91C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05" y="490664"/>
            <a:ext cx="4008311" cy="6192224"/>
          </a:xfrm>
        </p:spPr>
        <p:txBody>
          <a:bodyPr>
            <a:normAutofit fontScale="92500" lnSpcReduction="20000"/>
          </a:bodyPr>
          <a:lstStyle/>
          <a:p>
            <a:r>
              <a:rPr lang="es-MX" sz="2800" b="1" dirty="0">
                <a:solidFill>
                  <a:schemeClr val="accent3">
                    <a:lumMod val="75000"/>
                  </a:schemeClr>
                </a:solidFill>
              </a:rPr>
              <a:t>If condición:</a:t>
            </a:r>
          </a:p>
          <a:p>
            <a:pPr lvl="1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</a:rPr>
              <a:t>Acción</a:t>
            </a:r>
          </a:p>
          <a:p>
            <a:pPr lvl="1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</a:rPr>
              <a:t>Clausula</a:t>
            </a:r>
          </a:p>
          <a:p>
            <a:r>
              <a:rPr lang="es-MX" sz="2800" b="1" dirty="0">
                <a:solidFill>
                  <a:schemeClr val="accent3">
                    <a:lumMod val="75000"/>
                  </a:schemeClr>
                </a:solidFill>
              </a:rPr>
              <a:t>Elif:</a:t>
            </a:r>
          </a:p>
          <a:p>
            <a:r>
              <a:rPr lang="es-MX" sz="2800" b="1" dirty="0">
                <a:solidFill>
                  <a:schemeClr val="accent3">
                    <a:lumMod val="75000"/>
                  </a:schemeClr>
                </a:solidFill>
              </a:rPr>
              <a:t>Else:</a:t>
            </a:r>
          </a:p>
          <a:p>
            <a:pPr marL="0" indent="0">
              <a:buNone/>
            </a:pPr>
            <a:endParaRPr lang="es-MX" sz="2800" b="1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s-MX" sz="2800" b="1" dirty="0">
                <a:solidFill>
                  <a:schemeClr val="accent4">
                    <a:lumMod val="75000"/>
                  </a:schemeClr>
                </a:solidFill>
              </a:rPr>
              <a:t>While condición:</a:t>
            </a:r>
          </a:p>
          <a:p>
            <a:pPr lvl="1"/>
            <a:r>
              <a:rPr lang="es-MX" sz="1800" b="1" dirty="0">
                <a:solidFill>
                  <a:schemeClr val="accent4">
                    <a:lumMod val="75000"/>
                  </a:schemeClr>
                </a:solidFill>
              </a:rPr>
              <a:t>Acción</a:t>
            </a:r>
          </a:p>
          <a:p>
            <a:pPr lvl="1"/>
            <a:r>
              <a:rPr lang="es-MX" sz="1800" b="1" dirty="0">
                <a:solidFill>
                  <a:schemeClr val="accent4">
                    <a:lumMod val="75000"/>
                  </a:schemeClr>
                </a:solidFill>
              </a:rPr>
              <a:t>Clausula</a:t>
            </a:r>
          </a:p>
          <a:p>
            <a:pPr marL="457200" lvl="1" indent="0">
              <a:buNone/>
            </a:pPr>
            <a:r>
              <a:rPr lang="es-MX" sz="1800" b="1" dirty="0">
                <a:solidFill>
                  <a:schemeClr val="accent4">
                    <a:lumMod val="75000"/>
                  </a:schemeClr>
                </a:solidFill>
              </a:rPr>
              <a:t>Else: // si el ciclo acaba y no se usa una cláusula se ejecuta</a:t>
            </a:r>
          </a:p>
          <a:p>
            <a:pPr marL="457200" lvl="1" indent="0">
              <a:buNone/>
            </a:pPr>
            <a:endParaRPr lang="es-MX" sz="18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s-MX" sz="2800" b="1" dirty="0">
                <a:solidFill>
                  <a:schemeClr val="accent5">
                    <a:lumMod val="75000"/>
                  </a:schemeClr>
                </a:solidFill>
              </a:rPr>
              <a:t> for variable in condición:</a:t>
            </a:r>
          </a:p>
          <a:p>
            <a:pPr lvl="1"/>
            <a:r>
              <a:rPr lang="es-MX" sz="1800" b="1" dirty="0">
                <a:solidFill>
                  <a:schemeClr val="accent5">
                    <a:lumMod val="75000"/>
                  </a:schemeClr>
                </a:solidFill>
              </a:rPr>
              <a:t>Acción</a:t>
            </a:r>
          </a:p>
          <a:p>
            <a:pPr lvl="1"/>
            <a:r>
              <a:rPr lang="es-MX" sz="1800" b="1" dirty="0">
                <a:solidFill>
                  <a:schemeClr val="accent5">
                    <a:lumMod val="75000"/>
                  </a:schemeClr>
                </a:solidFill>
              </a:rPr>
              <a:t>Clausula</a:t>
            </a:r>
          </a:p>
          <a:p>
            <a:pPr lvl="1"/>
            <a:endParaRPr lang="es-MX" sz="1800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0C9A94CE-75A1-145D-3665-4565799B1225}"/>
              </a:ext>
            </a:extLst>
          </p:cNvPr>
          <p:cNvSpPr txBox="1">
            <a:spLocks/>
          </p:cNvSpPr>
          <p:nvPr/>
        </p:nvSpPr>
        <p:spPr>
          <a:xfrm>
            <a:off x="3632175" y="418733"/>
            <a:ext cx="2109526" cy="231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FF00"/>
                </a:solidFill>
              </a:rPr>
              <a:t>Clausula</a:t>
            </a:r>
          </a:p>
          <a:p>
            <a:r>
              <a:rPr lang="es-MX" dirty="0">
                <a:solidFill>
                  <a:srgbClr val="FFFF00"/>
                </a:solidFill>
              </a:rPr>
              <a:t>Break</a:t>
            </a:r>
          </a:p>
          <a:p>
            <a:r>
              <a:rPr lang="es-MX" dirty="0">
                <a:solidFill>
                  <a:srgbClr val="FFFF00"/>
                </a:solidFill>
              </a:rPr>
              <a:t>Pass </a:t>
            </a:r>
          </a:p>
          <a:p>
            <a:r>
              <a:rPr lang="es-MX" dirty="0">
                <a:solidFill>
                  <a:srgbClr val="FFFF00"/>
                </a:solidFill>
              </a:rPr>
              <a:t>Continue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19942F4-ABD3-AAD2-097D-0F78686517C7}"/>
              </a:ext>
            </a:extLst>
          </p:cNvPr>
          <p:cNvSpPr txBox="1">
            <a:spLocks/>
          </p:cNvSpPr>
          <p:nvPr/>
        </p:nvSpPr>
        <p:spPr>
          <a:xfrm>
            <a:off x="5505760" y="5333547"/>
            <a:ext cx="4701988" cy="1143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index, valor in enumerate(vector)</a:t>
            </a:r>
          </a:p>
          <a:p>
            <a:pPr marL="0" indent="0">
              <a:buNone/>
            </a:pP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for n in range</a:t>
            </a:r>
            <a:r>
              <a:rPr lang="es-MX" dirty="0">
                <a:solidFill>
                  <a:srgbClr val="FF9999"/>
                </a:solidFill>
              </a:rPr>
              <a:t>(0, 10, 2</a:t>
            </a: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</a:p>
          <a:p>
            <a:pPr marL="0" indent="0">
              <a:buNone/>
            </a:pPr>
            <a:endParaRPr lang="es-MX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980B7FE1-0325-2C88-142D-907047768E81}"/>
              </a:ext>
            </a:extLst>
          </p:cNvPr>
          <p:cNvSpPr txBox="1">
            <a:spLocks/>
          </p:cNvSpPr>
          <p:nvPr/>
        </p:nvSpPr>
        <p:spPr>
          <a:xfrm>
            <a:off x="5334989" y="3816802"/>
            <a:ext cx="6286500" cy="6379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acciones_verdadero </a:t>
            </a:r>
            <a:r>
              <a:rPr lang="es-MX" dirty="0">
                <a:solidFill>
                  <a:srgbClr val="FF0000"/>
                </a:solidFill>
              </a:rPr>
              <a:t>if</a:t>
            </a:r>
            <a:r>
              <a:rPr lang="es-MX" dirty="0"/>
              <a:t> condicion </a:t>
            </a:r>
            <a:r>
              <a:rPr lang="es-MX" dirty="0">
                <a:solidFill>
                  <a:srgbClr val="FF0000"/>
                </a:solidFill>
              </a:rPr>
              <a:t>else</a:t>
            </a:r>
            <a:r>
              <a:rPr lang="es-MX" dirty="0"/>
              <a:t> acciones_falso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0AE2D828-21FE-F0DC-D782-2DB0F3F50856}"/>
              </a:ext>
            </a:extLst>
          </p:cNvPr>
          <p:cNvSpPr/>
          <p:nvPr/>
        </p:nvSpPr>
        <p:spPr>
          <a:xfrm>
            <a:off x="3276367" y="963473"/>
            <a:ext cx="241468" cy="1372731"/>
          </a:xfrm>
          <a:prstGeom prst="leftBrace">
            <a:avLst/>
          </a:prstGeom>
          <a:noFill/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7" name="Abrir llave 6">
            <a:extLst>
              <a:ext uri="{FF2B5EF4-FFF2-40B4-BE49-F238E27FC236}">
                <a16:creationId xmlns:a16="http://schemas.microsoft.com/office/drawing/2014/main" id="{76154D38-070A-D039-B129-6A79274E820E}"/>
              </a:ext>
            </a:extLst>
          </p:cNvPr>
          <p:cNvSpPr/>
          <p:nvPr/>
        </p:nvSpPr>
        <p:spPr>
          <a:xfrm>
            <a:off x="5189124" y="5468845"/>
            <a:ext cx="291731" cy="872857"/>
          </a:xfrm>
          <a:prstGeom prst="leftBrace">
            <a:avLst/>
          </a:prstGeom>
          <a:noFill/>
          <a:ln w="19050">
            <a:solidFill>
              <a:srgbClr val="FF99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rgbClr val="FF9999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188E2DA-FE3E-9811-7430-E969B4E6FD30}"/>
              </a:ext>
            </a:extLst>
          </p:cNvPr>
          <p:cNvSpPr txBox="1"/>
          <p:nvPr/>
        </p:nvSpPr>
        <p:spPr>
          <a:xfrm>
            <a:off x="5505760" y="604964"/>
            <a:ext cx="400831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CC99FF"/>
                </a:solidFill>
              </a:rPr>
              <a:t>match variable: </a:t>
            </a:r>
          </a:p>
          <a:p>
            <a:r>
              <a:rPr lang="pt-BR" sz="2200" dirty="0">
                <a:solidFill>
                  <a:srgbClr val="CC99FF"/>
                </a:solidFill>
              </a:rPr>
              <a:t>	</a:t>
            </a:r>
            <a:r>
              <a:rPr lang="pt-BR" sz="2200" b="1" dirty="0">
                <a:solidFill>
                  <a:srgbClr val="CC99FF"/>
                </a:solidFill>
              </a:rPr>
              <a:t>case valor1: </a:t>
            </a:r>
          </a:p>
          <a:p>
            <a:r>
              <a:rPr lang="pt-BR" sz="2200" i="1" dirty="0">
                <a:solidFill>
                  <a:srgbClr val="CC99FF"/>
                </a:solidFill>
              </a:rPr>
              <a:t>		</a:t>
            </a:r>
            <a:r>
              <a:rPr lang="pt-BR" sz="2200" i="1" dirty="0"/>
              <a:t># código</a:t>
            </a:r>
            <a:r>
              <a:rPr lang="pt-BR" sz="2200" dirty="0"/>
              <a:t> </a:t>
            </a:r>
          </a:p>
          <a:p>
            <a:r>
              <a:rPr lang="pt-BR" sz="2200" b="1" dirty="0">
                <a:solidFill>
                  <a:srgbClr val="CC99FF"/>
                </a:solidFill>
              </a:rPr>
              <a:t>	case valor2: </a:t>
            </a:r>
          </a:p>
          <a:p>
            <a:r>
              <a:rPr lang="pt-BR" sz="2200" i="1" dirty="0">
                <a:solidFill>
                  <a:srgbClr val="CC99FF"/>
                </a:solidFill>
              </a:rPr>
              <a:t>		</a:t>
            </a:r>
            <a:r>
              <a:rPr lang="pt-BR" sz="2200" i="1" dirty="0"/>
              <a:t># código</a:t>
            </a:r>
            <a:r>
              <a:rPr lang="pt-BR" sz="2200" dirty="0"/>
              <a:t> </a:t>
            </a:r>
          </a:p>
          <a:p>
            <a:r>
              <a:rPr lang="pt-BR" sz="2200" b="1" dirty="0">
                <a:solidFill>
                  <a:srgbClr val="CC99FF"/>
                </a:solidFill>
              </a:rPr>
              <a:t>	case _: </a:t>
            </a:r>
            <a:r>
              <a:rPr lang="pt-BR" sz="2200" b="1" i="1" dirty="0">
                <a:solidFill>
                  <a:srgbClr val="CC99FF"/>
                </a:solidFill>
              </a:rPr>
              <a:t># default (opcional)</a:t>
            </a:r>
            <a:r>
              <a:rPr lang="pt-BR" sz="2200" b="1" dirty="0">
                <a:solidFill>
                  <a:srgbClr val="CC99FF"/>
                </a:solidFill>
              </a:rPr>
              <a:t> </a:t>
            </a:r>
          </a:p>
          <a:p>
            <a:r>
              <a:rPr lang="pt-BR" sz="2200" i="1" dirty="0">
                <a:solidFill>
                  <a:srgbClr val="CC99FF"/>
                </a:solidFill>
              </a:rPr>
              <a:t>		</a:t>
            </a:r>
            <a:r>
              <a:rPr lang="pt-BR" sz="2200" i="1" dirty="0"/>
              <a:t># código</a:t>
            </a:r>
            <a:endParaRPr lang="es-MX" sz="2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CA7C425-5586-9984-2A54-F3C6682EF821}"/>
              </a:ext>
            </a:extLst>
          </p:cNvPr>
          <p:cNvSpPr txBox="1"/>
          <p:nvPr/>
        </p:nvSpPr>
        <p:spPr>
          <a:xfrm>
            <a:off x="8929871" y="490664"/>
            <a:ext cx="37647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CC99FF"/>
                </a:solidFill>
              </a:rPr>
              <a:t>match variable: </a:t>
            </a:r>
          </a:p>
          <a:p>
            <a:r>
              <a:rPr lang="pt-BR" dirty="0">
                <a:solidFill>
                  <a:srgbClr val="CC99FF"/>
                </a:solidFill>
              </a:rPr>
              <a:t>	</a:t>
            </a:r>
            <a:r>
              <a:rPr lang="pt-BR" b="1" dirty="0">
                <a:solidFill>
                  <a:srgbClr val="CC99FF"/>
                </a:solidFill>
              </a:rPr>
              <a:t>case x if ... </a:t>
            </a:r>
          </a:p>
          <a:p>
            <a:r>
              <a:rPr lang="pt-BR" i="1" dirty="0">
                <a:solidFill>
                  <a:srgbClr val="CC99FF"/>
                </a:solidFill>
              </a:rPr>
              <a:t>		</a:t>
            </a:r>
            <a:r>
              <a:rPr lang="pt-BR" i="1" dirty="0"/>
              <a:t># (x=Variable)</a:t>
            </a:r>
            <a:endParaRPr lang="pt-BR" dirty="0"/>
          </a:p>
          <a:p>
            <a:r>
              <a:rPr lang="pt-BR" b="1" dirty="0">
                <a:solidFill>
                  <a:srgbClr val="CC99FF"/>
                </a:solidFill>
              </a:rPr>
              <a:t>	case _ if variable: </a:t>
            </a:r>
          </a:p>
          <a:p>
            <a:r>
              <a:rPr lang="pt-BR" i="1" dirty="0">
                <a:solidFill>
                  <a:srgbClr val="CC99FF"/>
                </a:solidFill>
              </a:rPr>
              <a:t>		</a:t>
            </a:r>
            <a:r>
              <a:rPr lang="pt-BR" i="1" dirty="0"/>
              <a:t># código</a:t>
            </a:r>
            <a:r>
              <a:rPr lang="pt-BR" dirty="0"/>
              <a:t> </a:t>
            </a:r>
          </a:p>
          <a:p>
            <a:r>
              <a:rPr lang="pt-BR" b="1" dirty="0">
                <a:solidFill>
                  <a:srgbClr val="CC99FF"/>
                </a:solidFill>
              </a:rPr>
              <a:t>	case _: </a:t>
            </a:r>
            <a:r>
              <a:rPr lang="pt-BR" b="1" i="1" dirty="0">
                <a:solidFill>
                  <a:srgbClr val="CC99FF"/>
                </a:solidFill>
              </a:rPr>
              <a:t># default (opcional)</a:t>
            </a:r>
            <a:r>
              <a:rPr lang="pt-BR" b="1" dirty="0">
                <a:solidFill>
                  <a:srgbClr val="CC99FF"/>
                </a:solidFill>
              </a:rPr>
              <a:t> </a:t>
            </a:r>
          </a:p>
          <a:p>
            <a:r>
              <a:rPr lang="pt-BR" i="1" dirty="0">
                <a:solidFill>
                  <a:srgbClr val="CC99FF"/>
                </a:solidFill>
              </a:rPr>
              <a:t>		</a:t>
            </a:r>
            <a:r>
              <a:rPr lang="pt-BR" i="1" dirty="0"/>
              <a:t># código</a:t>
            </a:r>
            <a:endParaRPr lang="es-MX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43D95A3-08C0-A7F9-33D1-BC7C7F01A2A6}"/>
              </a:ext>
            </a:extLst>
          </p:cNvPr>
          <p:cNvSpPr txBox="1"/>
          <p:nvPr/>
        </p:nvSpPr>
        <p:spPr>
          <a:xfrm rot="16200000">
            <a:off x="-2600685" y="2747091"/>
            <a:ext cx="585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rgbClr val="FFCC00"/>
                </a:solidFill>
              </a:rPr>
              <a:t>Estructuras Condicionales &amp; Iterativas</a:t>
            </a:r>
          </a:p>
        </p:txBody>
      </p:sp>
    </p:spTree>
    <p:extLst>
      <p:ext uri="{BB962C8B-B14F-4D97-AF65-F5344CB8AC3E}">
        <p14:creationId xmlns:p14="http://schemas.microsoft.com/office/powerpoint/2010/main" val="195715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BB5B62-F400-CB71-1751-9F5E8B3BF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8147" y="608945"/>
            <a:ext cx="8384242" cy="7088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MX" b="1" dirty="0">
                <a:latin typeface="Quattrocento" panose="020B0604020202020204" pitchFamily="18" charset="0"/>
              </a:rPr>
              <a:t>C</a:t>
            </a:r>
            <a:r>
              <a:rPr lang="es-MX" b="1" i="0" dirty="0">
                <a:effectLst/>
                <a:latin typeface="Quattrocento" panose="020B0604020202020204" pitchFamily="18" charset="0"/>
              </a:rPr>
              <a:t>onjunto ordenado de valores, ambas </a:t>
            </a:r>
            <a:r>
              <a:rPr lang="es-MX" b="0" i="0" dirty="0">
                <a:effectLst/>
                <a:latin typeface="Quattrocento" panose="02020502030000000404" pitchFamily="18" charset="0"/>
              </a:rPr>
              <a:t>pueden contener elementos de distintos tipos (incluso otras listas o tuplas)</a:t>
            </a:r>
            <a:endParaRPr lang="es-MX" b="1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F89A9F1-B9D9-B644-C300-49FCCDACDA29}"/>
              </a:ext>
            </a:extLst>
          </p:cNvPr>
          <p:cNvSpPr txBox="1">
            <a:spLocks/>
          </p:cNvSpPr>
          <p:nvPr/>
        </p:nvSpPr>
        <p:spPr>
          <a:xfrm>
            <a:off x="2060848" y="1641499"/>
            <a:ext cx="2780647" cy="1680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b="1" dirty="0">
                <a:latin typeface="Quattrocento" panose="020B0604020202020204" pitchFamily="18" charset="0"/>
              </a:rPr>
              <a:t>Tuplas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( )    </a:t>
            </a:r>
            <a:r>
              <a:rPr lang="es-MX" sz="2000" dirty="0" err="1">
                <a:latin typeface="Quattrocento" panose="020B0604020202020204" pitchFamily="18" charset="0"/>
              </a:rPr>
              <a:t>tuple</a:t>
            </a:r>
            <a:r>
              <a:rPr lang="es-MX" sz="2000" dirty="0">
                <a:latin typeface="Quattrocento" panose="020B0604020202020204" pitchFamily="18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Estáticas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9BA374E-BBC6-1F83-1943-6E2AF5505584}"/>
              </a:ext>
            </a:extLst>
          </p:cNvPr>
          <p:cNvSpPr txBox="1">
            <a:spLocks/>
          </p:cNvSpPr>
          <p:nvPr/>
        </p:nvSpPr>
        <p:spPr>
          <a:xfrm>
            <a:off x="5411536" y="1545454"/>
            <a:ext cx="4141694" cy="23935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b="1" dirty="0">
                <a:latin typeface="Quattrocento" panose="020B0604020202020204" pitchFamily="18" charset="0"/>
              </a:rPr>
              <a:t>Listas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[ ]       </a:t>
            </a:r>
            <a:r>
              <a:rPr lang="es-MX" sz="1800" dirty="0" err="1">
                <a:latin typeface="Quattrocento" panose="020B0604020202020204" pitchFamily="18" charset="0"/>
              </a:rPr>
              <a:t>list</a:t>
            </a:r>
            <a:r>
              <a:rPr lang="es-MX" sz="1800" dirty="0">
                <a:latin typeface="Quattrocento" panose="020B0604020202020204" pitchFamily="18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Dinámicas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.</a:t>
            </a:r>
            <a:r>
              <a:rPr lang="es-MX" sz="1800" dirty="0" err="1">
                <a:latin typeface="Quattrocento" panose="020B0604020202020204" pitchFamily="18" charset="0"/>
              </a:rPr>
              <a:t>insert</a:t>
            </a:r>
            <a:r>
              <a:rPr lang="es-MX" sz="1800" dirty="0">
                <a:latin typeface="Quattrocento" panose="020B0604020202020204" pitchFamily="18" charset="0"/>
              </a:rPr>
              <a:t>     .</a:t>
            </a:r>
            <a:r>
              <a:rPr lang="es-MX" sz="1800" dirty="0" err="1">
                <a:latin typeface="Quattrocento" panose="020B0604020202020204" pitchFamily="18" charset="0"/>
              </a:rPr>
              <a:t>append</a:t>
            </a:r>
            <a:r>
              <a:rPr lang="es-MX" sz="1800" dirty="0">
                <a:latin typeface="Quattrocento" panose="020B0604020202020204" pitchFamily="18" charset="0"/>
              </a:rPr>
              <a:t>       .</a:t>
            </a:r>
            <a:r>
              <a:rPr lang="es-MX" sz="1800" dirty="0" err="1">
                <a:latin typeface="Quattrocento" panose="020B0604020202020204" pitchFamily="18" charset="0"/>
              </a:rPr>
              <a:t>remove</a:t>
            </a:r>
            <a:r>
              <a:rPr lang="es-MX" sz="1800" dirty="0">
                <a:latin typeface="Quattrocento" panose="020B0604020202020204" pitchFamily="18" charset="0"/>
              </a:rPr>
              <a:t>      del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b="0" i="0" dirty="0">
                <a:effectLst/>
                <a:latin typeface="Quattrocento" panose="02020502030000000404" pitchFamily="18" charset="0"/>
              </a:rPr>
              <a:t>presentan una serie de funciones adicionales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1800" b="0" i="0" dirty="0">
              <a:effectLst/>
              <a:latin typeface="Quattrocento" panose="020205020300000004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1800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889011E-6D03-CBE6-DF3C-720C59F3CA3F}"/>
              </a:ext>
            </a:extLst>
          </p:cNvPr>
          <p:cNvSpPr txBox="1">
            <a:spLocks/>
          </p:cNvSpPr>
          <p:nvPr/>
        </p:nvSpPr>
        <p:spPr>
          <a:xfrm>
            <a:off x="720383" y="3429000"/>
            <a:ext cx="3718254" cy="2107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b="1" dirty="0">
                <a:latin typeface="Quattrocento" panose="020B0604020202020204" pitchFamily="18" charset="0"/>
              </a:rPr>
              <a:t>Conjunto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{}      set()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.</a:t>
            </a:r>
            <a:r>
              <a:rPr lang="es-MX" sz="2000" dirty="0" err="1">
                <a:latin typeface="Quattrocento" panose="020B0604020202020204" pitchFamily="18" charset="0"/>
              </a:rPr>
              <a:t>add</a:t>
            </a:r>
            <a:r>
              <a:rPr lang="es-MX" sz="2000" dirty="0">
                <a:latin typeface="Quattrocento" panose="020B0604020202020204" pitchFamily="18" charset="0"/>
              </a:rPr>
              <a:t>    .</a:t>
            </a:r>
            <a:r>
              <a:rPr lang="es-MX" sz="2000" dirty="0" err="1">
                <a:latin typeface="Quattrocento" panose="020B0604020202020204" pitchFamily="18" charset="0"/>
              </a:rPr>
              <a:t>remove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Colecciones desordenadas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No se pueden duplicar elementos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935DA29A-6481-577E-8E83-968B91470894}"/>
              </a:ext>
            </a:extLst>
          </p:cNvPr>
          <p:cNvSpPr txBox="1">
            <a:spLocks/>
          </p:cNvSpPr>
          <p:nvPr/>
        </p:nvSpPr>
        <p:spPr>
          <a:xfrm>
            <a:off x="4648231" y="4348210"/>
            <a:ext cx="2347702" cy="190084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b="1" dirty="0">
                <a:latin typeface="Quattrocento" panose="020B0604020202020204" pitchFamily="18" charset="0"/>
              </a:rPr>
              <a:t>Diccionarios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{}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Colecciones desordenadas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.ítems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F2ABC30-CA32-54B0-FFE6-E8572871FDBA}"/>
              </a:ext>
            </a:extLst>
          </p:cNvPr>
          <p:cNvSpPr txBox="1">
            <a:spLocks/>
          </p:cNvSpPr>
          <p:nvPr/>
        </p:nvSpPr>
        <p:spPr>
          <a:xfrm>
            <a:off x="9553230" y="2756646"/>
            <a:ext cx="2347702" cy="282005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Pilas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LIFO - </a:t>
            </a:r>
            <a:r>
              <a:rPr lang="es-MX" sz="2000" dirty="0" err="1">
                <a:latin typeface="Quattrocento" panose="020B0604020202020204" pitchFamily="18" charset="0"/>
              </a:rPr>
              <a:t>last</a:t>
            </a:r>
            <a:r>
              <a:rPr lang="es-MX" sz="2000" dirty="0">
                <a:latin typeface="Quattrocento" panose="020B0604020202020204" pitchFamily="18" charset="0"/>
              </a:rPr>
              <a:t> in </a:t>
            </a:r>
            <a:r>
              <a:rPr lang="es-MX" sz="2000" dirty="0" err="1">
                <a:latin typeface="Quattrocento" panose="020B0604020202020204" pitchFamily="18" charset="0"/>
              </a:rPr>
              <a:t>first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out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[]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.</a:t>
            </a:r>
            <a:r>
              <a:rPr lang="es-MX" sz="2000" dirty="0" err="1">
                <a:latin typeface="Quattrocento" panose="020B0604020202020204" pitchFamily="18" charset="0"/>
              </a:rPr>
              <a:t>append</a:t>
            </a:r>
            <a:r>
              <a:rPr lang="es-MX" sz="2000" dirty="0">
                <a:latin typeface="Quattrocento" panose="020B0604020202020204" pitchFamily="18" charset="0"/>
              </a:rPr>
              <a:t>  .pop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Colas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>
                <a:latin typeface="Quattrocento" panose="020B0604020202020204" pitchFamily="18" charset="0"/>
              </a:rPr>
              <a:t>FIFO – </a:t>
            </a:r>
            <a:r>
              <a:rPr lang="es-MX" sz="2000" dirty="0" err="1">
                <a:latin typeface="Quattrocento" panose="020B0604020202020204" pitchFamily="18" charset="0"/>
              </a:rPr>
              <a:t>First</a:t>
            </a:r>
            <a:r>
              <a:rPr lang="es-MX" sz="2000" dirty="0">
                <a:latin typeface="Quattrocento" panose="020B0604020202020204" pitchFamily="18" charset="0"/>
              </a:rPr>
              <a:t> in </a:t>
            </a:r>
            <a:r>
              <a:rPr lang="es-MX" sz="2000" dirty="0" err="1">
                <a:latin typeface="Quattrocento" panose="020B0604020202020204" pitchFamily="18" charset="0"/>
              </a:rPr>
              <a:t>first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out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 err="1">
                <a:latin typeface="Quattrocento" panose="020B0604020202020204" pitchFamily="18" charset="0"/>
              </a:rPr>
              <a:t>from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collections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import</a:t>
            </a:r>
            <a:r>
              <a:rPr lang="es-MX" sz="2000" dirty="0">
                <a:latin typeface="Quattrocento" panose="020B0604020202020204" pitchFamily="18" charset="0"/>
              </a:rPr>
              <a:t> </a:t>
            </a:r>
            <a:r>
              <a:rPr lang="es-MX" sz="2000" dirty="0" err="1">
                <a:latin typeface="Quattrocento" panose="020B0604020202020204" pitchFamily="18" charset="0"/>
              </a:rPr>
              <a:t>deque</a:t>
            </a: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D927C1E4-2D0A-B202-2F82-BB2C6A523329}"/>
              </a:ext>
            </a:extLst>
          </p:cNvPr>
          <p:cNvSpPr txBox="1">
            <a:spLocks/>
          </p:cNvSpPr>
          <p:nvPr/>
        </p:nvSpPr>
        <p:spPr>
          <a:xfrm>
            <a:off x="6602537" y="4362123"/>
            <a:ext cx="2347702" cy="1900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91C6B28E-90D1-D7D9-DF9C-9DF0E774834E}"/>
              </a:ext>
            </a:extLst>
          </p:cNvPr>
          <p:cNvSpPr txBox="1">
            <a:spLocks/>
          </p:cNvSpPr>
          <p:nvPr/>
        </p:nvSpPr>
        <p:spPr>
          <a:xfrm>
            <a:off x="6232629" y="4974478"/>
            <a:ext cx="2347702" cy="1900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dic={“nombre”=dada: “Edad”=22: “Escuela”=“IPN”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1800" dirty="0">
                <a:latin typeface="Quattrocento" panose="020B0604020202020204" pitchFamily="18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>
              <a:latin typeface="Quattrocento" panose="020B06040202020202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252360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7E22BF-D991-A427-C3DD-103441EE0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890" y="243348"/>
            <a:ext cx="10920603" cy="6371303"/>
          </a:xfrm>
        </p:spPr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Tupla</a:t>
            </a:r>
            <a:r>
              <a:rPr lang="es-MX" sz="1600" b="0" i="0" dirty="0">
                <a:effectLst/>
                <a:latin typeface="Söhne"/>
              </a:rPr>
              <a:t>: Una tupla es una secuencia inmutable de elementos. Los elementos de una tupla se separan por comas y se encierran entre paréntesis. Las tuplas se utilizan para almacenar elementos que no cambian y que se acceden mediante su posición en la secuencia.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mi_tupla</a:t>
            </a:r>
            <a:r>
              <a:rPr lang="es-MX" sz="1600" b="0" i="0" dirty="0">
                <a:effectLst/>
                <a:latin typeface="Söhne"/>
              </a:rPr>
              <a:t> = (1, 2, 3)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Conjunto</a:t>
            </a:r>
            <a:r>
              <a:rPr lang="es-MX" sz="1600" b="0" i="0" dirty="0">
                <a:effectLst/>
                <a:latin typeface="Söhne"/>
              </a:rPr>
              <a:t>: Un conjunto es una colección desordenada de elementos únicos. Los elementos de un conjunto se encierran entre llaves y se separan por comas. Los conjuntos se utilizan para realizar operaciones de conjunto como la unión, la intersección o la diferencia.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mi_conjunto</a:t>
            </a:r>
            <a:r>
              <a:rPr lang="es-MX" sz="1600" b="0" i="0" dirty="0">
                <a:effectLst/>
                <a:latin typeface="Söhne"/>
              </a:rPr>
              <a:t> = {1, 2, 3}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Diccionario</a:t>
            </a:r>
            <a:r>
              <a:rPr lang="es-MX" sz="1600" b="0" i="0" dirty="0">
                <a:effectLst/>
                <a:latin typeface="Söhne"/>
              </a:rPr>
              <a:t>: Un diccionario es una colección de pares clave-valor, donde cada clave se asocia con un valor. Los pares clave-valor se encierran entre llaves y se separan por comas. Los diccionarios se utilizan para almacenar información estructurada y para acceder a ella mediante claves.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mi_diccionario</a:t>
            </a:r>
            <a:r>
              <a:rPr lang="es-MX" sz="1600" b="0" i="0" dirty="0">
                <a:effectLst/>
                <a:latin typeface="Söhne"/>
              </a:rPr>
              <a:t> = {'Juan': 25, '</a:t>
            </a:r>
            <a:r>
              <a:rPr lang="es-MX" sz="1600" b="0" i="0" dirty="0" err="1">
                <a:effectLst/>
                <a:latin typeface="Söhne"/>
              </a:rPr>
              <a:t>Maria</a:t>
            </a:r>
            <a:r>
              <a:rPr lang="es-MX" sz="1600" b="0" i="0" dirty="0">
                <a:effectLst/>
                <a:latin typeface="Söhne"/>
              </a:rPr>
              <a:t>': 30, 'Pedro': 20}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Lista</a:t>
            </a:r>
            <a:r>
              <a:rPr lang="es-MX" sz="1600" b="0" i="0" dirty="0">
                <a:effectLst/>
                <a:latin typeface="Söhne"/>
              </a:rPr>
              <a:t>: Una lista es una secuencia mutable de elementos. Los elementos de una lista se encierran entre corchetes y se separan por comas. Las listas se utilizan para almacenar elementos que pueden cambiar y que se acceden mediante su posición en la secuencia.</a:t>
            </a:r>
          </a:p>
          <a:p>
            <a:pPr marL="0" indent="0" algn="l">
              <a:buNone/>
            </a:pPr>
            <a:r>
              <a:rPr lang="es-MX" sz="1600" b="0" i="0" dirty="0">
                <a:effectLst/>
                <a:latin typeface="Söhne"/>
              </a:rPr>
              <a:t>	</a:t>
            </a:r>
            <a:r>
              <a:rPr lang="es-MX" sz="1600" b="0" i="0" dirty="0" err="1">
                <a:effectLst/>
                <a:latin typeface="Söhne"/>
              </a:rPr>
              <a:t>mi_lista</a:t>
            </a:r>
            <a:r>
              <a:rPr lang="es-MX" sz="1600" b="0" i="0" dirty="0">
                <a:effectLst/>
                <a:latin typeface="Söhne"/>
              </a:rPr>
              <a:t> = [1, 2, 3]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16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öhne"/>
              </a:rPr>
              <a:t>Pila</a:t>
            </a:r>
            <a:r>
              <a:rPr lang="es-MX" sz="1600" b="0" i="0" dirty="0">
                <a:effectLst/>
                <a:latin typeface="Söhne"/>
              </a:rPr>
              <a:t>: Una pila es una estructura de datos que permite el acceso a sus elementos siguiendo una regla LIFO (</a:t>
            </a:r>
            <a:r>
              <a:rPr lang="es-MX" sz="1600" b="0" i="0" dirty="0" err="1">
                <a:effectLst/>
                <a:latin typeface="Söhne"/>
              </a:rPr>
              <a:t>Last</a:t>
            </a:r>
            <a:r>
              <a:rPr lang="es-MX" sz="1600" b="0" i="0" dirty="0">
                <a:effectLst/>
                <a:latin typeface="Söhne"/>
              </a:rPr>
              <a:t> In, </a:t>
            </a:r>
            <a:r>
              <a:rPr lang="es-MX" sz="1600" b="0" i="0" dirty="0" err="1">
                <a:effectLst/>
                <a:latin typeface="Söhne"/>
              </a:rPr>
              <a:t>First</a:t>
            </a:r>
            <a:r>
              <a:rPr lang="es-MX" sz="1600" b="0" i="0" dirty="0">
                <a:effectLst/>
                <a:latin typeface="Söhne"/>
              </a:rPr>
              <a:t> </a:t>
            </a:r>
            <a:r>
              <a:rPr lang="es-MX" sz="1600" b="0" i="0" dirty="0" err="1">
                <a:effectLst/>
                <a:latin typeface="Söhne"/>
              </a:rPr>
              <a:t>Out</a:t>
            </a:r>
            <a:r>
              <a:rPr lang="es-MX" sz="1600" b="0" i="0" dirty="0">
                <a:effectLst/>
                <a:latin typeface="Söhne"/>
              </a:rPr>
              <a:t>), es decir, el último elemento que se agrega a la pila es el primero que se saca. Las pilas se utilizan para implementar algoritmos como la inversión de una secuencia o la evaluación de expresiones matemáticas.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 = []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mi_pila.append(1)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mi_pila.append(2)</a:t>
            </a:r>
          </a:p>
          <a:p>
            <a:pPr marL="914400" lvl="2" indent="0">
              <a:spcBef>
                <a:spcPts val="0"/>
              </a:spcBef>
              <a:buNone/>
            </a:pPr>
            <a:r>
              <a:rPr lang="it-IT" sz="1200" b="0" i="0" dirty="0">
                <a:effectLst/>
                <a:latin typeface="Söhne"/>
              </a:rPr>
              <a:t>mi_pila.append(3)</a:t>
            </a:r>
            <a:endParaRPr lang="es-MX" sz="1200" b="0" i="0" dirty="0"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944603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plicaciones de Estructuras de Datos en Python | by KEVIN ANDRES SOSSA  VALENCIA | Medium">
            <a:extLst>
              <a:ext uri="{FF2B5EF4-FFF2-40B4-BE49-F238E27FC236}">
                <a16:creationId xmlns:a16="http://schemas.microsoft.com/office/drawing/2014/main" id="{D8E69E9C-EB13-FDEA-AD99-DE969D500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7" y="123731"/>
            <a:ext cx="11681545" cy="567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9685DA-28C5-4D21-3E43-7CFDD6E55A66}"/>
              </a:ext>
            </a:extLst>
          </p:cNvPr>
          <p:cNvSpPr txBox="1"/>
          <p:nvPr/>
        </p:nvSpPr>
        <p:spPr>
          <a:xfrm>
            <a:off x="1651000" y="5810939"/>
            <a:ext cx="212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Tengo una </a:t>
            </a:r>
            <a:r>
              <a:rPr lang="es-MX" b="1" dirty="0"/>
              <a:t>secuencia</a:t>
            </a:r>
            <a:r>
              <a:rPr lang="es-MX" dirty="0"/>
              <a:t> de cosas que puede crecer/cambiar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867C36-2A77-3C17-FE97-2CAD2C3BAB20}"/>
              </a:ext>
            </a:extLst>
          </p:cNvPr>
          <p:cNvSpPr txBox="1"/>
          <p:nvPr/>
        </p:nvSpPr>
        <p:spPr>
          <a:xfrm>
            <a:off x="4222750" y="5794469"/>
            <a:ext cx="212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Estos datos son </a:t>
            </a:r>
            <a:r>
              <a:rPr lang="es-MX" b="1" dirty="0"/>
              <a:t>permanentes</a:t>
            </a:r>
            <a:r>
              <a:rPr lang="es-MX" dirty="0"/>
              <a:t> y no deben tocarse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764BBB4-F16E-4DA3-E6DF-188B0817E937}"/>
              </a:ext>
            </a:extLst>
          </p:cNvPr>
          <p:cNvSpPr txBox="1"/>
          <p:nvPr/>
        </p:nvSpPr>
        <p:spPr>
          <a:xfrm>
            <a:off x="6794500" y="5810939"/>
            <a:ext cx="2120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Solo me importan valores </a:t>
            </a:r>
            <a:r>
              <a:rPr lang="es-MX" b="1" dirty="0"/>
              <a:t>únicos</a:t>
            </a:r>
            <a:r>
              <a:rPr lang="es-MX" dirty="0"/>
              <a:t> y hacer comparaciones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2466D22-9060-3D4B-CB61-EEA942647465}"/>
              </a:ext>
            </a:extLst>
          </p:cNvPr>
          <p:cNvSpPr txBox="1"/>
          <p:nvPr/>
        </p:nvSpPr>
        <p:spPr>
          <a:xfrm>
            <a:off x="9480550" y="5810939"/>
            <a:ext cx="2456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Necesito </a:t>
            </a:r>
            <a:r>
              <a:rPr lang="es-MX" b="1" dirty="0"/>
              <a:t>buscar</a:t>
            </a:r>
            <a:r>
              <a:rPr lang="es-MX" dirty="0"/>
              <a:t> cosas por su nombre/clave rápidamente</a:t>
            </a:r>
          </a:p>
        </p:txBody>
      </p:sp>
    </p:spTree>
    <p:extLst>
      <p:ext uri="{BB962C8B-B14F-4D97-AF65-F5344CB8AC3E}">
        <p14:creationId xmlns:p14="http://schemas.microsoft.com/office/powerpoint/2010/main" val="3345455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00AC5C4-F154-EA4D-C318-C5F3C9D837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574" t="43057" r="27213" b="24577"/>
          <a:stretch>
            <a:fillRect/>
          </a:stretch>
        </p:blipFill>
        <p:spPr>
          <a:xfrm>
            <a:off x="1415192" y="339881"/>
            <a:ext cx="9102403" cy="350821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E62FBB-A08B-A829-19CB-0CCE353C79A8}"/>
              </a:ext>
            </a:extLst>
          </p:cNvPr>
          <p:cNvSpPr txBox="1"/>
          <p:nvPr/>
        </p:nvSpPr>
        <p:spPr>
          <a:xfrm>
            <a:off x="795054" y="4381500"/>
            <a:ext cx="2171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Tupla:</a:t>
            </a:r>
          </a:p>
          <a:p>
            <a:r>
              <a:rPr lang="es-MX" dirty="0"/>
              <a:t>.</a:t>
            </a:r>
            <a:r>
              <a:rPr lang="es-MX" dirty="0" err="1"/>
              <a:t>count</a:t>
            </a:r>
            <a:r>
              <a:rPr lang="es-MX" dirty="0"/>
              <a:t>(“x”)  </a:t>
            </a:r>
          </a:p>
          <a:p>
            <a:r>
              <a:rPr lang="es-MX" dirty="0"/>
              <a:t>#cuenta el no de X</a:t>
            </a:r>
          </a:p>
          <a:p>
            <a:r>
              <a:rPr lang="es-MX" dirty="0"/>
              <a:t>.</a:t>
            </a:r>
            <a:r>
              <a:rPr lang="es-MX" dirty="0" err="1"/>
              <a:t>index</a:t>
            </a:r>
            <a:r>
              <a:rPr lang="es-MX" dirty="0"/>
              <a:t>(“x”)</a:t>
            </a:r>
          </a:p>
          <a:p>
            <a:r>
              <a:rPr lang="es-MX" dirty="0"/>
              <a:t>#posición de 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27524A9-3253-A79E-3BB2-3738F8E76591}"/>
              </a:ext>
            </a:extLst>
          </p:cNvPr>
          <p:cNvSpPr txBox="1"/>
          <p:nvPr/>
        </p:nvSpPr>
        <p:spPr>
          <a:xfrm>
            <a:off x="2830796" y="4209795"/>
            <a:ext cx="43574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Set</a:t>
            </a:r>
          </a:p>
          <a:p>
            <a:r>
              <a:rPr lang="es-MX" dirty="0"/>
              <a:t>.</a:t>
            </a:r>
            <a:r>
              <a:rPr lang="es-MX" dirty="0" err="1"/>
              <a:t>add</a:t>
            </a:r>
            <a:r>
              <a:rPr lang="es-MX" dirty="0"/>
              <a:t>(x) </a:t>
            </a:r>
            <a:r>
              <a:rPr lang="es-MX" i="1" dirty="0"/>
              <a:t># Añade elemento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remove</a:t>
            </a:r>
            <a:r>
              <a:rPr lang="es-MX" dirty="0"/>
              <a:t>(x) </a:t>
            </a:r>
            <a:r>
              <a:rPr lang="es-MX" i="1" dirty="0"/>
              <a:t># Elimina x (error si no existe)</a:t>
            </a:r>
          </a:p>
          <a:p>
            <a:r>
              <a:rPr lang="es-MX" dirty="0"/>
              <a:t>.</a:t>
            </a:r>
            <a:r>
              <a:rPr lang="es-MX" dirty="0" err="1"/>
              <a:t>discard</a:t>
            </a:r>
            <a:r>
              <a:rPr lang="es-MX" dirty="0"/>
              <a:t>(x) </a:t>
            </a:r>
            <a:r>
              <a:rPr lang="es-MX" i="1" dirty="0"/>
              <a:t># Elimina x (sin error si no existe)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union</a:t>
            </a:r>
            <a:r>
              <a:rPr lang="es-MX" dirty="0"/>
              <a:t>(set) </a:t>
            </a:r>
            <a:r>
              <a:rPr lang="es-MX" i="1" dirty="0"/>
              <a:t># Retorna unión de conjuntos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intersection</a:t>
            </a:r>
            <a:r>
              <a:rPr lang="es-MX" dirty="0"/>
              <a:t>(set)</a:t>
            </a:r>
            <a:r>
              <a:rPr lang="es-MX" i="1" dirty="0"/>
              <a:t># Retorna intersección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difference</a:t>
            </a:r>
            <a:r>
              <a:rPr lang="es-MX" dirty="0"/>
              <a:t>(set) </a:t>
            </a:r>
            <a:r>
              <a:rPr lang="es-MX" i="1" dirty="0"/>
              <a:t># Retorna diferencia</a:t>
            </a:r>
          </a:p>
          <a:p>
            <a:r>
              <a:rPr lang="es-MX" i="1" dirty="0"/>
              <a:t>.</a:t>
            </a:r>
            <a:r>
              <a:rPr lang="es-MX" dirty="0" err="1"/>
              <a:t>update</a:t>
            </a:r>
            <a:r>
              <a:rPr lang="es-MX" dirty="0"/>
              <a:t>([]) </a:t>
            </a:r>
            <a:r>
              <a:rPr lang="es-MX" i="1" dirty="0"/>
              <a:t># Añade múltiples elementos</a:t>
            </a:r>
            <a:endParaRPr lang="es-MX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D3400AE-0997-2559-AA36-DAB0BA523EA1}"/>
              </a:ext>
            </a:extLst>
          </p:cNvPr>
          <p:cNvSpPr txBox="1"/>
          <p:nvPr/>
        </p:nvSpPr>
        <p:spPr>
          <a:xfrm>
            <a:off x="7416800" y="4209795"/>
            <a:ext cx="454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/>
              <a:t>Dictionary</a:t>
            </a:r>
            <a:endParaRPr lang="es-MX" dirty="0"/>
          </a:p>
          <a:p>
            <a:r>
              <a:rPr lang="es-MX" dirty="0"/>
              <a:t>.</a:t>
            </a:r>
            <a:r>
              <a:rPr lang="es-MX" dirty="0" err="1"/>
              <a:t>get</a:t>
            </a:r>
            <a:r>
              <a:rPr lang="es-MX" dirty="0"/>
              <a:t>(</a:t>
            </a:r>
            <a:r>
              <a:rPr lang="es-MX" dirty="0" err="1"/>
              <a:t>key</a:t>
            </a:r>
            <a:r>
              <a:rPr lang="es-MX" dirty="0"/>
              <a:t>, default) </a:t>
            </a:r>
            <a:r>
              <a:rPr lang="es-MX" i="1" dirty="0"/>
              <a:t># Obtiene valor con default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keys</a:t>
            </a:r>
            <a:r>
              <a:rPr lang="es-MX" dirty="0"/>
              <a:t>() </a:t>
            </a:r>
            <a:r>
              <a:rPr lang="es-MX" i="1" dirty="0"/>
              <a:t># Retorna todas las claves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values</a:t>
            </a:r>
            <a:r>
              <a:rPr lang="es-MX" dirty="0"/>
              <a:t>() </a:t>
            </a:r>
            <a:r>
              <a:rPr lang="es-MX" i="1" dirty="0"/>
              <a:t># Retorna todos los valores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items</a:t>
            </a:r>
            <a:r>
              <a:rPr lang="es-MX" dirty="0"/>
              <a:t>() </a:t>
            </a:r>
            <a:r>
              <a:rPr lang="es-MX" i="1" dirty="0"/>
              <a:t># Retorna pares (clave, valor)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update</a:t>
            </a:r>
            <a:r>
              <a:rPr lang="es-MX" dirty="0"/>
              <a:t>(dict2) </a:t>
            </a:r>
            <a:r>
              <a:rPr lang="es-MX" i="1" dirty="0"/>
              <a:t># Actualiza con otro diccionario</a:t>
            </a:r>
            <a:r>
              <a:rPr lang="es-MX" dirty="0"/>
              <a:t> </a:t>
            </a:r>
          </a:p>
          <a:p>
            <a:r>
              <a:rPr lang="es-MX" dirty="0"/>
              <a:t>.pop(</a:t>
            </a:r>
            <a:r>
              <a:rPr lang="es-MX" dirty="0" err="1"/>
              <a:t>key</a:t>
            </a:r>
            <a:r>
              <a:rPr lang="es-MX" dirty="0"/>
              <a:t>) </a:t>
            </a:r>
            <a:r>
              <a:rPr lang="es-MX" i="1" dirty="0"/>
              <a:t># Elimina y retorna valor</a:t>
            </a:r>
            <a:r>
              <a:rPr lang="es-MX" dirty="0"/>
              <a:t> </a:t>
            </a:r>
          </a:p>
          <a:p>
            <a:r>
              <a:rPr lang="es-MX" dirty="0"/>
              <a:t>.</a:t>
            </a:r>
            <a:r>
              <a:rPr lang="es-MX" dirty="0" err="1"/>
              <a:t>setdefault</a:t>
            </a:r>
            <a:r>
              <a:rPr lang="es-MX" dirty="0"/>
              <a:t>(</a:t>
            </a:r>
            <a:r>
              <a:rPr lang="es-MX" dirty="0" err="1"/>
              <a:t>key</a:t>
            </a:r>
            <a:r>
              <a:rPr lang="es-MX" dirty="0"/>
              <a:t>, default) </a:t>
            </a:r>
            <a:r>
              <a:rPr lang="es-MX" i="1" dirty="0"/>
              <a:t># Establece si no existe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80044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402318-49DF-2603-0436-B5442FDA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9913" y="389917"/>
            <a:ext cx="2452687" cy="676882"/>
          </a:xfrm>
        </p:spPr>
        <p:txBody>
          <a:bodyPr/>
          <a:lstStyle/>
          <a:p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Función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C38EFE-6062-87AF-3D6A-FC30C37889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9213" y="1220687"/>
            <a:ext cx="10464287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s-MX" altLang="es-MX" sz="2000" dirty="0"/>
              <a:t>Es un bloque de código organizado y reutilizable que realiza una tarea específica. Una función puede recibir datos (argumentos) y devolver un resultado. L</a:t>
            </a:r>
            <a:r>
              <a:rPr lang="es-MX" sz="2000" dirty="0"/>
              <a:t>os programas son más modulares y fáciles de leer.</a:t>
            </a:r>
            <a:endParaRPr lang="es-MX" altLang="es-MX" sz="2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s-MX" altLang="es-MX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altLang="es-MX" sz="2000" dirty="0">
                <a:solidFill>
                  <a:schemeClr val="accent5">
                    <a:lumMod val="75000"/>
                  </a:schemeClr>
                </a:solidFill>
              </a:rPr>
              <a:t>Parámetro</a:t>
            </a:r>
            <a:r>
              <a:rPr lang="es-MX" altLang="es-MX" sz="2000" dirty="0"/>
              <a:t>: </a:t>
            </a:r>
            <a:r>
              <a:rPr lang="es-MX" sz="2000" dirty="0"/>
              <a:t>Es el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</a:rPr>
              <a:t>nombre de la variable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s-MX" sz="2000" dirty="0"/>
              <a:t>que se lista </a:t>
            </a:r>
            <a:r>
              <a:rPr lang="es-MX" sz="2000" dirty="0">
                <a:solidFill>
                  <a:schemeClr val="accent5">
                    <a:lumMod val="75000"/>
                  </a:schemeClr>
                </a:solidFill>
              </a:rPr>
              <a:t>dentro de los paréntesis </a:t>
            </a:r>
            <a:r>
              <a:rPr lang="es-MX" sz="2000" dirty="0"/>
              <a:t>en la </a:t>
            </a:r>
            <a:r>
              <a:rPr lang="es-MX" sz="2000" b="1" dirty="0"/>
              <a:t>definición</a:t>
            </a:r>
            <a:r>
              <a:rPr lang="es-MX" sz="2000" dirty="0"/>
              <a:t> de una función o método.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000" dirty="0">
                <a:solidFill>
                  <a:srgbClr val="FFFF00"/>
                </a:solidFill>
              </a:rPr>
              <a:t>Argumento</a:t>
            </a:r>
            <a:r>
              <a:rPr lang="es-MX" sz="2000" dirty="0"/>
              <a:t>: Es el </a:t>
            </a:r>
            <a:r>
              <a:rPr lang="es-MX" sz="2000" b="1" dirty="0">
                <a:solidFill>
                  <a:srgbClr val="FFFF00"/>
                </a:solidFill>
              </a:rPr>
              <a:t>valor real</a:t>
            </a:r>
            <a:r>
              <a:rPr lang="es-MX" sz="2000" dirty="0">
                <a:solidFill>
                  <a:srgbClr val="FFFF00"/>
                </a:solidFill>
              </a:rPr>
              <a:t> que se pasa a la función </a:t>
            </a:r>
            <a:r>
              <a:rPr lang="es-MX" sz="2000" dirty="0"/>
              <a:t>o método cuando se le </a:t>
            </a:r>
            <a:r>
              <a:rPr lang="es-MX" sz="2000" b="1" dirty="0"/>
              <a:t>llama</a:t>
            </a:r>
            <a:r>
              <a:rPr lang="es-MX" sz="2000" dirty="0"/>
              <a:t> (o se ejecuta).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000" dirty="0"/>
              <a:t>Un </a:t>
            </a:r>
            <a:r>
              <a:rPr lang="es-MX" sz="2000" dirty="0">
                <a:solidFill>
                  <a:srgbClr val="00B050"/>
                </a:solidFill>
              </a:rPr>
              <a:t>método</a:t>
            </a:r>
            <a:r>
              <a:rPr lang="es-MX" sz="2000" dirty="0"/>
              <a:t> es una </a:t>
            </a:r>
            <a:r>
              <a:rPr lang="es-MX" sz="2000" b="1" dirty="0">
                <a:solidFill>
                  <a:srgbClr val="00B050"/>
                </a:solidFill>
              </a:rPr>
              <a:t>función</a:t>
            </a:r>
            <a:r>
              <a:rPr lang="es-MX" sz="2000" dirty="0">
                <a:solidFill>
                  <a:srgbClr val="00B050"/>
                </a:solidFill>
              </a:rPr>
              <a:t> que está </a:t>
            </a:r>
            <a:r>
              <a:rPr lang="es-MX" sz="2000" b="1" dirty="0">
                <a:solidFill>
                  <a:srgbClr val="00B050"/>
                </a:solidFill>
              </a:rPr>
              <a:t>asociada a una clase u objeto</a:t>
            </a:r>
            <a:r>
              <a:rPr lang="es-MX" sz="2000" dirty="0"/>
              <a:t>. Un método está diseñado para realizar una acción o cambiar el estado del objeto.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000" dirty="0"/>
              <a:t>Un </a:t>
            </a:r>
            <a:r>
              <a:rPr lang="es-MX" sz="2000" dirty="0">
                <a:solidFill>
                  <a:schemeClr val="tx2">
                    <a:lumMod val="75000"/>
                  </a:schemeClr>
                </a:solidFill>
              </a:rPr>
              <a:t>Atributo</a:t>
            </a:r>
            <a:r>
              <a:rPr lang="es-MX" sz="2000" dirty="0"/>
              <a:t> Es una </a:t>
            </a:r>
            <a:r>
              <a:rPr lang="es-MX" sz="2000" b="1" dirty="0">
                <a:solidFill>
                  <a:schemeClr val="tx2">
                    <a:lumMod val="75000"/>
                  </a:schemeClr>
                </a:solidFill>
              </a:rPr>
              <a:t>variable</a:t>
            </a:r>
            <a:r>
              <a:rPr lang="es-MX" sz="2000" dirty="0">
                <a:solidFill>
                  <a:schemeClr val="tx2">
                    <a:lumMod val="75000"/>
                  </a:schemeClr>
                </a:solidFill>
              </a:rPr>
              <a:t> que está asociada a una clase</a:t>
            </a:r>
            <a:r>
              <a:rPr lang="es-MX" sz="2000" dirty="0"/>
              <a:t> o, más comúnmente, a una </a:t>
            </a:r>
            <a:r>
              <a:rPr lang="es-MX" sz="2000" b="1" dirty="0"/>
              <a:t>instancia de una clase (</a:t>
            </a:r>
            <a:r>
              <a:rPr lang="es-MX" sz="2000" b="1" dirty="0">
                <a:solidFill>
                  <a:schemeClr val="tx2">
                    <a:lumMod val="75000"/>
                  </a:schemeClr>
                </a:solidFill>
              </a:rPr>
              <a:t>objeto</a:t>
            </a:r>
            <a:r>
              <a:rPr lang="es-MX" sz="2000" b="1" dirty="0"/>
              <a:t>)</a:t>
            </a:r>
            <a:r>
              <a:rPr lang="es-MX" sz="2000" dirty="0"/>
              <a:t>. Almacena el </a:t>
            </a:r>
            <a:r>
              <a:rPr lang="es-MX" sz="2000" b="1" dirty="0"/>
              <a:t>estado</a:t>
            </a:r>
            <a:r>
              <a:rPr lang="es-MX" sz="2000" dirty="0"/>
              <a:t> o las propiedades de ese objeto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s-MX" altLang="es-MX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altLang="es-MX" sz="2000" dirty="0" err="1"/>
              <a:t>def</a:t>
            </a:r>
            <a:r>
              <a:rPr lang="es-MX" altLang="es-MX" sz="2000" dirty="0"/>
              <a:t> promedio </a:t>
            </a:r>
            <a:r>
              <a:rPr lang="es-MX" altLang="es-MX" sz="2000" dirty="0">
                <a:solidFill>
                  <a:schemeClr val="accent5">
                    <a:lumMod val="75000"/>
                  </a:schemeClr>
                </a:solidFill>
              </a:rPr>
              <a:t>x</a:t>
            </a:r>
            <a:r>
              <a:rPr lang="es-MX" altLang="es-MX" sz="2000" dirty="0"/>
              <a:t>*: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altLang="es-MX" sz="2000" dirty="0"/>
              <a:t>	</a:t>
            </a:r>
            <a:r>
              <a:rPr lang="es-MX" altLang="es-MX" sz="2000" dirty="0" err="1"/>
              <a:t>return</a:t>
            </a:r>
            <a:r>
              <a:rPr lang="es-MX" altLang="es-MX" sz="2000" dirty="0"/>
              <a:t> sum(x)/</a:t>
            </a:r>
            <a:r>
              <a:rPr lang="es-MX" altLang="es-MX" sz="2000" dirty="0" err="1"/>
              <a:t>len</a:t>
            </a:r>
            <a:r>
              <a:rPr lang="es-MX" altLang="es-MX" sz="2000" dirty="0"/>
              <a:t>(x)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altLang="es-MX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altLang="es-MX" sz="2000" dirty="0"/>
              <a:t>Promedio([</a:t>
            </a:r>
            <a:r>
              <a:rPr lang="es-MX" altLang="es-MX" sz="2000" dirty="0">
                <a:solidFill>
                  <a:srgbClr val="FFFF00"/>
                </a:solidFill>
              </a:rPr>
              <a:t>7,9,8,9,9,10]</a:t>
            </a:r>
            <a:r>
              <a:rPr lang="es-MX" altLang="es-MX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8374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99FA74-814D-BA10-3274-78F522E8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6171" y="265472"/>
            <a:ext cx="9327919" cy="622381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s-MX" dirty="0"/>
              <a:t># importar una librería, modulo y usar métodos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import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sys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as s     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from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random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import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3">
                    <a:lumMod val="40000"/>
                    <a:lumOff val="60000"/>
                  </a:schemeClr>
                </a:solidFill>
              </a:rPr>
              <a:t>randrange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        sys.argv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#funciones con parámetro con retorno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def función(a , b):  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return a+b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#funciones sin parámetro sin retorno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def función():  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# acciones a realizar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#formateo de </a:t>
            </a:r>
            <a:r>
              <a:rPr lang="es-MX" dirty="0" err="1"/>
              <a:t>Strings</a:t>
            </a: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 err="1"/>
              <a:t>print</a:t>
            </a:r>
            <a:r>
              <a:rPr lang="es-MX" dirty="0"/>
              <a:t>("{:&gt;30.3}".</a:t>
            </a:r>
            <a:r>
              <a:rPr lang="es-MX" dirty="0" err="1"/>
              <a:t>format</a:t>
            </a:r>
            <a:r>
              <a:rPr lang="es-MX" dirty="0"/>
              <a:t>("palabra"))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 err="1"/>
              <a:t>print</a:t>
            </a:r>
            <a:r>
              <a:rPr lang="es-MX" dirty="0"/>
              <a:t>("{:04d}".</a:t>
            </a:r>
            <a:r>
              <a:rPr lang="es-MX" dirty="0" err="1"/>
              <a:t>format</a:t>
            </a:r>
            <a:r>
              <a:rPr lang="es-MX" dirty="0"/>
              <a:t>(10))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Función(1,2)     	//argumentos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dirty="0"/>
              <a:t>#una función devuelve varios valores en forma de tupla </a:t>
            </a:r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  <a:p>
            <a:pPr marL="0" indent="0">
              <a:lnSpc>
                <a:spcPct val="100000"/>
              </a:lnSpc>
              <a:buNone/>
            </a:pPr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801232-5CF7-2BFC-3503-B9B85928E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587" y="4262285"/>
            <a:ext cx="4925503" cy="78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05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D7F7AA3-A286-65B3-0E16-E7348FE1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097" y="711200"/>
            <a:ext cx="5876925" cy="289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B3EFD82-1E4C-AE00-CC08-FADE3E05D6DF}"/>
              </a:ext>
            </a:extLst>
          </p:cNvPr>
          <p:cNvSpPr/>
          <p:nvPr/>
        </p:nvSpPr>
        <p:spPr>
          <a:xfrm>
            <a:off x="5779857" y="3019732"/>
            <a:ext cx="738931" cy="409268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4834A11-2EEE-87FE-C564-62F0622C9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4896157"/>
            <a:ext cx="7686675" cy="10191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67D499D-ED97-48DB-4809-E018103AB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296" y="1213179"/>
            <a:ext cx="4284252" cy="27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28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2C89F93-BFF5-27CD-0EF4-EBBC13C452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77" t="31170" r="11961" b="15881"/>
          <a:stretch/>
        </p:blipFill>
        <p:spPr>
          <a:xfrm>
            <a:off x="6076171" y="576742"/>
            <a:ext cx="5888438" cy="605265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E46F625-2A66-52D3-A0C8-FDFC7BDD5093}"/>
              </a:ext>
            </a:extLst>
          </p:cNvPr>
          <p:cNvSpPr txBox="1"/>
          <p:nvPr/>
        </p:nvSpPr>
        <p:spPr>
          <a:xfrm>
            <a:off x="2381250" y="53522"/>
            <a:ext cx="347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Funciones avanzadas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52C6EF5-08D3-1A54-4D87-41A9E7D78547}"/>
              </a:ext>
            </a:extLst>
          </p:cNvPr>
          <p:cNvSpPr txBox="1"/>
          <p:nvPr/>
        </p:nvSpPr>
        <p:spPr>
          <a:xfrm>
            <a:off x="1193800" y="662744"/>
            <a:ext cx="3479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/>
              <a:t>Funciones avanzadas</a:t>
            </a:r>
          </a:p>
          <a:p>
            <a:r>
              <a:rPr lang="es-MX" sz="2000" dirty="0" err="1"/>
              <a:t>def</a:t>
            </a:r>
            <a:r>
              <a:rPr lang="es-MX" sz="2000" dirty="0"/>
              <a:t> saludo(s=“Hola”)</a:t>
            </a:r>
          </a:p>
          <a:p>
            <a:r>
              <a:rPr lang="es-MX" sz="2000" dirty="0"/>
              <a:t>	</a:t>
            </a:r>
            <a:r>
              <a:rPr lang="es-MX" sz="2000" dirty="0" err="1"/>
              <a:t>print</a:t>
            </a:r>
            <a:r>
              <a:rPr lang="es-MX" sz="2000" dirty="0"/>
              <a:t>(s+“ que gusto”)</a:t>
            </a:r>
          </a:p>
          <a:p>
            <a:r>
              <a:rPr lang="es-MX" sz="2000" dirty="0"/>
              <a:t>Saludo()  //Hola que gusto</a:t>
            </a:r>
          </a:p>
          <a:p>
            <a:r>
              <a:rPr lang="es-MX" sz="2000" dirty="0"/>
              <a:t>Saludo(“Hi”)  //Hi que gusto</a:t>
            </a:r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1B3343-E5EF-9E06-F939-AA47B56FE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35833" t="35549" r="29896" b="31287"/>
          <a:stretch/>
        </p:blipFill>
        <p:spPr>
          <a:xfrm>
            <a:off x="308820" y="2707682"/>
            <a:ext cx="5552230" cy="302081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2FC95FD-BD38-685B-7767-7D2D17AA5BEC}"/>
              </a:ext>
            </a:extLst>
          </p:cNvPr>
          <p:cNvSpPr txBox="1"/>
          <p:nvPr/>
        </p:nvSpPr>
        <p:spPr>
          <a:xfrm>
            <a:off x="733425" y="5995200"/>
            <a:ext cx="5127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*</a:t>
            </a:r>
            <a:r>
              <a:rPr lang="es-MX" sz="2000" dirty="0"/>
              <a:t> Argumentos longitud variable</a:t>
            </a:r>
          </a:p>
        </p:txBody>
      </p:sp>
    </p:spTree>
    <p:extLst>
      <p:ext uri="{BB962C8B-B14F-4D97-AF65-F5344CB8AC3E}">
        <p14:creationId xmlns:p14="http://schemas.microsoft.com/office/powerpoint/2010/main" val="198508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548BD-2A85-82C5-069B-6873DE61F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FEC6DB3F-498E-D291-0909-1C9402C6527B}"/>
              </a:ext>
            </a:extLst>
          </p:cNvPr>
          <p:cNvSpPr txBox="1"/>
          <p:nvPr/>
        </p:nvSpPr>
        <p:spPr>
          <a:xfrm>
            <a:off x="1066799" y="582355"/>
            <a:ext cx="41021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800" dirty="0"/>
              <a:t>Recursión</a:t>
            </a:r>
          </a:p>
          <a:p>
            <a:r>
              <a:rPr lang="es-MX" dirty="0"/>
              <a:t>concepto donde una función se llama a sí misma de forma repetida durante su propia ejecución, con el objetivo de resolver un problema dividiéndolo en versiones más pequeñas de sí mismo.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A334CC0-72C7-C420-55F0-174EBCF2C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58749" t="21943" r="14679" b="32213"/>
          <a:stretch>
            <a:fillRect/>
          </a:stretch>
        </p:blipFill>
        <p:spPr>
          <a:xfrm>
            <a:off x="6096000" y="3651226"/>
            <a:ext cx="2779785" cy="269644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C610963-BA6E-FF71-09E6-8EF9B039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918" t="47430" r="48484" b="24797"/>
          <a:stretch>
            <a:fillRect/>
          </a:stretch>
        </p:blipFill>
        <p:spPr>
          <a:xfrm>
            <a:off x="9048750" y="3429000"/>
            <a:ext cx="2716031" cy="2555079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A58A3FD0-B88D-49AA-EA73-782587F8C8D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795" t="46337" r="40290" b="26546"/>
          <a:stretch>
            <a:fillRect/>
          </a:stretch>
        </p:blipFill>
        <p:spPr>
          <a:xfrm>
            <a:off x="6685440" y="192832"/>
            <a:ext cx="3647119" cy="2231767"/>
          </a:xfrm>
          <a:prstGeom prst="rect">
            <a:avLst/>
          </a:prstGeom>
        </p:spPr>
      </p:pic>
      <p:pic>
        <p:nvPicPr>
          <p:cNvPr id="132" name="Imagen 131">
            <a:extLst>
              <a:ext uri="{FF2B5EF4-FFF2-40B4-BE49-F238E27FC236}">
                <a16:creationId xmlns:a16="http://schemas.microsoft.com/office/drawing/2014/main" id="{CF4A0914-7A19-A7D8-C850-A3DA27973E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484" t="86294" r="86967" b="7957"/>
          <a:stretch>
            <a:fillRect/>
          </a:stretch>
        </p:blipFill>
        <p:spPr>
          <a:xfrm>
            <a:off x="11125200" y="2014619"/>
            <a:ext cx="984980" cy="699749"/>
          </a:xfrm>
          <a:prstGeom prst="rect">
            <a:avLst/>
          </a:prstGeom>
        </p:spPr>
      </p:pic>
      <p:pic>
        <p:nvPicPr>
          <p:cNvPr id="149" name="Imagen 148">
            <a:extLst>
              <a:ext uri="{FF2B5EF4-FFF2-40B4-BE49-F238E27FC236}">
                <a16:creationId xmlns:a16="http://schemas.microsoft.com/office/drawing/2014/main" id="{EFA553FA-8B23-23B0-8751-54E2EFDB92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8750" t="57041" r="53646" b="16280"/>
          <a:stretch>
            <a:fillRect/>
          </a:stretch>
        </p:blipFill>
        <p:spPr>
          <a:xfrm>
            <a:off x="344231" y="3188490"/>
            <a:ext cx="5393594" cy="215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12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489889C-9C50-428B-977D-F5CD94E7CB8F}"/>
              </a:ext>
            </a:extLst>
          </p:cNvPr>
          <p:cNvSpPr txBox="1"/>
          <p:nvPr/>
        </p:nvSpPr>
        <p:spPr>
          <a:xfrm>
            <a:off x="734335" y="543180"/>
            <a:ext cx="400276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Lambda: </a:t>
            </a:r>
            <a:r>
              <a:rPr lang="es-MX" dirty="0">
                <a:latin typeface="Aptos" panose="020B0004020202020204" pitchFamily="34" charset="0"/>
              </a:rPr>
              <a:t>sirve para crear </a:t>
            </a:r>
            <a:r>
              <a:rPr lang="es-MX" b="1" dirty="0">
                <a:latin typeface="Aptos" panose="020B0004020202020204" pitchFamily="34" charset="0"/>
              </a:rPr>
              <a:t>funciones pequeñas y rápidas</a:t>
            </a:r>
            <a:r>
              <a:rPr lang="es-MX" dirty="0">
                <a:latin typeface="Aptos" panose="020B0004020202020204" pitchFamily="34" charset="0"/>
              </a:rPr>
              <a:t>, </a:t>
            </a:r>
            <a:r>
              <a:rPr lang="es-MX" b="1" dirty="0">
                <a:latin typeface="Aptos" panose="020B0004020202020204" pitchFamily="34" charset="0"/>
              </a:rPr>
              <a:t>sin usar </a:t>
            </a:r>
            <a:r>
              <a:rPr lang="es-MX" b="1" dirty="0" err="1">
                <a:latin typeface="Aptos" panose="020B0004020202020204" pitchFamily="34" charset="0"/>
              </a:rPr>
              <a:t>def</a:t>
            </a:r>
            <a:r>
              <a:rPr lang="es-MX" b="1" dirty="0">
                <a:latin typeface="Aptos" panose="020B0004020202020204" pitchFamily="34" charset="0"/>
              </a:rPr>
              <a:t> </a:t>
            </a:r>
            <a:r>
              <a:rPr lang="es-MX" dirty="0">
                <a:latin typeface="Aptos" panose="020B0004020202020204" pitchFamily="34" charset="0"/>
              </a:rPr>
              <a:t>, y que normalmente se usan </a:t>
            </a:r>
            <a:r>
              <a:rPr lang="es-MX" b="1" dirty="0">
                <a:latin typeface="Aptos" panose="020B0004020202020204" pitchFamily="34" charset="0"/>
              </a:rPr>
              <a:t>una sola vez</a:t>
            </a:r>
            <a:r>
              <a:rPr lang="es-MX" dirty="0">
                <a:latin typeface="Aptos" panose="020B0004020202020204" pitchFamily="34" charset="0"/>
              </a:rPr>
              <a:t>. lambda argumentos: expresión</a:t>
            </a:r>
          </a:p>
          <a:p>
            <a:pPr algn="just"/>
            <a:endParaRPr lang="es-MX" b="1" dirty="0">
              <a:latin typeface="Aptos" panose="020B0004020202020204" pitchFamily="34" charset="0"/>
              <a:ea typeface="Adobe Myungjo Std M" panose="02020600000000000000" pitchFamily="18" charset="-128"/>
            </a:endParaRPr>
          </a:p>
          <a:p>
            <a:pPr algn="just"/>
            <a:r>
              <a:rPr lang="es-MX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Adobe Myungjo Std M" panose="02020600000000000000" pitchFamily="18" charset="-128"/>
              </a:rPr>
              <a:t>lambda</a:t>
            </a:r>
            <a:r>
              <a:rPr lang="es-MX" b="1" dirty="0">
                <a:latin typeface="Aptos" panose="020B0004020202020204" pitchFamily="34" charset="0"/>
                <a:ea typeface="Adobe Myungjo Std M" panose="02020600000000000000" pitchFamily="18" charset="-128"/>
              </a:rPr>
              <a:t> argumentos</a:t>
            </a:r>
            <a:r>
              <a:rPr lang="es-MX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ptos" panose="020B0004020202020204" pitchFamily="34" charset="0"/>
                <a:ea typeface="Adobe Myungjo Std M" panose="02020600000000000000" pitchFamily="18" charset="-128"/>
              </a:rPr>
              <a:t>:</a:t>
            </a:r>
            <a:r>
              <a:rPr lang="es-MX" b="1" dirty="0">
                <a:latin typeface="Aptos" panose="020B0004020202020204" pitchFamily="34" charset="0"/>
                <a:ea typeface="Adobe Myungjo Std M" panose="02020600000000000000" pitchFamily="18" charset="-128"/>
              </a:rPr>
              <a:t> expresión</a:t>
            </a:r>
          </a:p>
          <a:p>
            <a:pPr algn="just"/>
            <a:endParaRPr lang="es-MX" b="1" dirty="0">
              <a:latin typeface="Aptos" panose="020B0004020202020204" pitchFamily="34" charset="0"/>
              <a:ea typeface="Adobe Myungjo Std M" panose="02020600000000000000" pitchFamily="18" charset="-128"/>
            </a:endParaRPr>
          </a:p>
          <a:p>
            <a:pPr algn="just"/>
            <a:r>
              <a:rPr lang="es-MX" dirty="0">
                <a:latin typeface="Aptos" panose="020B0004020202020204" pitchFamily="34" charset="0"/>
              </a:rPr>
              <a:t>No lleva nombre, no lleva </a:t>
            </a:r>
            <a:r>
              <a:rPr lang="es-MX" dirty="0" err="1">
                <a:latin typeface="Aptos" panose="020B0004020202020204" pitchFamily="34" charset="0"/>
              </a:rPr>
              <a:t>return</a:t>
            </a:r>
            <a:r>
              <a:rPr lang="es-MX" dirty="0">
                <a:latin typeface="Aptos" panose="020B0004020202020204" pitchFamily="34" charset="0"/>
              </a:rPr>
              <a:t>, y la expresión siempre devuelve el resultado. Define una función rápida y sin nombre</a:t>
            </a:r>
            <a:endParaRPr lang="es-MX" dirty="0">
              <a:effectLst/>
              <a:latin typeface="Aptos" panose="020B0004020202020204" pitchFamily="34" charset="0"/>
              <a:ea typeface="Adobe Myungjo Std M" panose="02020600000000000000" pitchFamily="18" charset="-128"/>
            </a:endParaRPr>
          </a:p>
          <a:p>
            <a:pPr algn="just"/>
            <a:endParaRPr lang="es-MX" sz="2000" b="1" dirty="0">
              <a:effectLst/>
              <a:latin typeface="Adobe Myungjo Std M" panose="02020600000000000000" pitchFamily="18" charset="-128"/>
              <a:ea typeface="Adobe Myungjo Std M" panose="02020600000000000000" pitchFamily="18" charset="-128"/>
            </a:endParaRP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BC77BC3E-89DA-6772-6E02-2FA4FEEF0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7668" y="351234"/>
            <a:ext cx="6045198" cy="180031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s-MX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Map</a:t>
            </a:r>
            <a:r>
              <a:rPr lang="es-MX" sz="2000" dirty="0">
                <a:latin typeface="Aptos" panose="020B0004020202020204" pitchFamily="34" charset="0"/>
              </a:rPr>
              <a:t> aplica una función </a:t>
            </a:r>
            <a:r>
              <a:rPr lang="es-MX" sz="2000" b="1" dirty="0">
                <a:latin typeface="Aptos" panose="020B0004020202020204" pitchFamily="34" charset="0"/>
              </a:rPr>
              <a:t>a cada elemento de una lista o iterable</a:t>
            </a:r>
            <a:r>
              <a:rPr lang="es-MX" sz="2000" dirty="0">
                <a:latin typeface="Aptos" panose="020B0004020202020204" pitchFamily="34" charset="0"/>
              </a:rPr>
              <a:t>, y devuelve un </a:t>
            </a:r>
            <a:r>
              <a:rPr lang="es-MX" sz="2000" b="1" dirty="0">
                <a:latin typeface="Aptos" panose="020B0004020202020204" pitchFamily="34" charset="0"/>
              </a:rPr>
              <a:t>objeto tipo map</a:t>
            </a:r>
            <a:r>
              <a:rPr lang="es-MX" sz="2000" dirty="0">
                <a:latin typeface="Aptos" panose="020B0004020202020204" pitchFamily="34" charset="0"/>
              </a:rPr>
              <a:t>, que puedes convertir a lista.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Aptos" panose="020B0004020202020204" pitchFamily="34" charset="0"/>
              </a:rPr>
              <a:t>map</a:t>
            </a:r>
            <a:r>
              <a:rPr lang="es-MX" sz="2000" dirty="0">
                <a:latin typeface="Aptos" panose="020B0004020202020204" pitchFamily="34" charset="0"/>
              </a:rPr>
              <a:t>(función, iterable)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F23B48E-F714-311E-D842-34079C0A4C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208" t="48333" r="45919" b="22394"/>
          <a:stretch>
            <a:fillRect/>
          </a:stretch>
        </p:blipFill>
        <p:spPr>
          <a:xfrm>
            <a:off x="879975" y="3806291"/>
            <a:ext cx="3419973" cy="29824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CC60DF9-6B0E-FD74-73F5-B08B4425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13" t="52224" r="40826" b="31472"/>
          <a:stretch>
            <a:fillRect/>
          </a:stretch>
        </p:blipFill>
        <p:spPr>
          <a:xfrm>
            <a:off x="8003267" y="1382688"/>
            <a:ext cx="4002765" cy="1537726"/>
          </a:xfrm>
          <a:prstGeom prst="rect">
            <a:avLst/>
          </a:prstGeom>
        </p:spPr>
      </p:pic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DA9AF127-664A-EFDA-FD3F-6D285ED24054}"/>
              </a:ext>
            </a:extLst>
          </p:cNvPr>
          <p:cNvSpPr txBox="1">
            <a:spLocks/>
          </p:cNvSpPr>
          <p:nvPr/>
        </p:nvSpPr>
        <p:spPr>
          <a:xfrm>
            <a:off x="5412466" y="3806291"/>
            <a:ext cx="6398533" cy="18003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s-MX" sz="2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Filter</a:t>
            </a:r>
            <a:r>
              <a:rPr lang="es-MX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es-MX" sz="2000" dirty="0">
                <a:latin typeface="Aptos" panose="020B0004020202020204" pitchFamily="34" charset="0"/>
              </a:rPr>
              <a:t>muy útil para seleccionar elementos de un iterable (como una lista) basándose en una condición.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s-MX" sz="2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Aptos" panose="020B0004020202020204" pitchFamily="34" charset="0"/>
              </a:rPr>
              <a:t>filter</a:t>
            </a:r>
            <a:r>
              <a:rPr lang="es-MX" sz="2000" dirty="0">
                <a:latin typeface="Aptos" panose="020B0004020202020204" pitchFamily="34" charset="0"/>
              </a:rPr>
              <a:t>(</a:t>
            </a:r>
            <a:r>
              <a:rPr lang="es-MX" sz="2000" dirty="0" err="1">
                <a:latin typeface="Aptos" panose="020B0004020202020204" pitchFamily="34" charset="0"/>
              </a:rPr>
              <a:t>funcion</a:t>
            </a:r>
            <a:r>
              <a:rPr lang="es-MX" sz="2000" dirty="0">
                <a:latin typeface="Aptos" panose="020B0004020202020204" pitchFamily="34" charset="0"/>
              </a:rPr>
              <a:t>, iterable)</a:t>
            </a:r>
          </a:p>
          <a:p>
            <a:pPr marL="0" indent="0">
              <a:lnSpc>
                <a:spcPct val="100000"/>
              </a:lnSpc>
              <a:buNone/>
            </a:pPr>
            <a:endParaRPr lang="es-MX" sz="2000" dirty="0">
              <a:latin typeface="Aptos" panose="020B00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B44BCD8-0B57-C8E4-341C-8D7DBF8EEA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l="9167" t="64637" r="61145" b="25729"/>
          <a:stretch>
            <a:fillRect/>
          </a:stretch>
        </p:blipFill>
        <p:spPr>
          <a:xfrm>
            <a:off x="5654010" y="5104958"/>
            <a:ext cx="5498856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08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65D50601-E8B8-15C1-922F-423210CA1F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9429" y="741849"/>
            <a:ext cx="5772671" cy="449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print</a:t>
            </a:r>
            <a:r>
              <a:rPr lang="es-MX" altLang="es-MX" sz="2200" dirty="0"/>
              <a:t>() - Mostrar salida en consola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len</a:t>
            </a:r>
            <a:r>
              <a:rPr lang="es-MX" altLang="es-MX" sz="2200" dirty="0"/>
              <a:t>() - Longitud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type</a:t>
            </a:r>
            <a:r>
              <a:rPr lang="es-MX" altLang="es-MX" sz="2200" dirty="0"/>
              <a:t>() - tipo de dato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range</a:t>
            </a:r>
            <a:r>
              <a:rPr lang="es-MX" altLang="es-MX" sz="2200" dirty="0"/>
              <a:t>() - Generar secuencias numéricas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>
                <a:solidFill>
                  <a:srgbClr val="FFFF00"/>
                </a:solidFill>
              </a:rPr>
              <a:t>input</a:t>
            </a:r>
            <a:r>
              <a:rPr lang="es-MX" altLang="es-MX" sz="2200" dirty="0"/>
              <a:t>() - Capturar entrada del usuario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int</a:t>
            </a:r>
            <a:r>
              <a:rPr lang="es-MX" altLang="es-MX" sz="2200" dirty="0"/>
              <a:t>(), </a:t>
            </a:r>
            <a:r>
              <a:rPr lang="es-MX" altLang="es-MX" sz="2200" dirty="0" err="1">
                <a:solidFill>
                  <a:srgbClr val="FFFF00"/>
                </a:solidFill>
              </a:rPr>
              <a:t>float</a:t>
            </a:r>
            <a:r>
              <a:rPr lang="es-MX" altLang="es-MX" sz="2200" dirty="0"/>
              <a:t>(), </a:t>
            </a:r>
            <a:r>
              <a:rPr lang="es-MX" altLang="es-MX" sz="2200" dirty="0" err="1">
                <a:solidFill>
                  <a:srgbClr val="FFFF00"/>
                </a:solidFill>
              </a:rPr>
              <a:t>str</a:t>
            </a:r>
            <a:r>
              <a:rPr lang="es-MX" altLang="es-MX" sz="2200" dirty="0"/>
              <a:t>() - Conversión de tipos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>
                <a:solidFill>
                  <a:srgbClr val="FFFF00"/>
                </a:solidFill>
              </a:rPr>
              <a:t>sum</a:t>
            </a:r>
            <a:r>
              <a:rPr lang="es-MX" altLang="es-MX" sz="2200" dirty="0"/>
              <a:t>() - Sumar elementos de iterables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max</a:t>
            </a:r>
            <a:r>
              <a:rPr lang="es-MX" altLang="es-MX" sz="2200" dirty="0"/>
              <a:t>(), </a:t>
            </a:r>
            <a:r>
              <a:rPr lang="es-MX" altLang="es-MX" sz="2200" dirty="0">
                <a:solidFill>
                  <a:srgbClr val="FFFF00"/>
                </a:solidFill>
              </a:rPr>
              <a:t>min</a:t>
            </a:r>
            <a:r>
              <a:rPr lang="es-MX" altLang="es-MX" sz="2200" dirty="0"/>
              <a:t>() - Máximo y mínimo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sorted</a:t>
            </a:r>
            <a:r>
              <a:rPr lang="es-MX" altLang="es-MX" sz="2200" dirty="0"/>
              <a:t>() - Ordenar iterables (nueva lista)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enumerate</a:t>
            </a:r>
            <a:r>
              <a:rPr lang="es-MX" altLang="es-MX" sz="2200" dirty="0"/>
              <a:t>() - Iterar con índices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>
                <a:solidFill>
                  <a:srgbClr val="FFFF00"/>
                </a:solidFill>
              </a:rPr>
              <a:t>zip</a:t>
            </a:r>
            <a:r>
              <a:rPr lang="es-MX" altLang="es-MX" sz="2200" dirty="0"/>
              <a:t>() - Combinar iterables elemento a elemento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any</a:t>
            </a:r>
            <a:r>
              <a:rPr lang="es-MX" altLang="es-MX" sz="2200" dirty="0"/>
              <a:t>(), </a:t>
            </a:r>
            <a:r>
              <a:rPr lang="es-MX" altLang="es-MX" sz="2200" dirty="0" err="1">
                <a:solidFill>
                  <a:srgbClr val="FFFF00"/>
                </a:solidFill>
              </a:rPr>
              <a:t>all</a:t>
            </a:r>
            <a:r>
              <a:rPr lang="es-MX" altLang="es-MX" sz="2200" dirty="0"/>
              <a:t>() - Verificaciones </a:t>
            </a:r>
            <a:r>
              <a:rPr lang="es-MX" altLang="es-MX" sz="2200" dirty="0" err="1"/>
              <a:t>bool</a:t>
            </a:r>
            <a:r>
              <a:rPr lang="es-MX" altLang="es-MX" sz="2200" dirty="0"/>
              <a:t>, Alguno? Todos?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s-MX" altLang="es-MX" sz="2200" dirty="0" err="1">
                <a:solidFill>
                  <a:srgbClr val="FFFF00"/>
                </a:solidFill>
              </a:rPr>
              <a:t>isinstance</a:t>
            </a:r>
            <a:r>
              <a:rPr lang="es-MX" altLang="es-MX" sz="2200" dirty="0"/>
              <a:t>() - Verificar si objeto es de cierto tipo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8613CB6C-B039-79AD-8C7F-D22926FBA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4028" y="560784"/>
            <a:ext cx="597958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>
                <a:solidFill>
                  <a:schemeClr val="accent3">
                    <a:lumMod val="75000"/>
                  </a:schemeClr>
                </a:solidFill>
              </a:rPr>
              <a:t>open</a:t>
            </a:r>
            <a:r>
              <a:rPr lang="es-MX" sz="2200" dirty="0"/>
              <a:t>() - Manejo de archivos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MX" sz="2200" dirty="0" err="1">
                <a:solidFill>
                  <a:schemeClr val="accent5">
                    <a:lumMod val="75000"/>
                  </a:schemeClr>
                </a:solidFill>
              </a:rPr>
              <a:t>With</a:t>
            </a:r>
            <a:r>
              <a:rPr lang="es-MX" sz="2200" dirty="0"/>
              <a:t>: garantiza que el archivo se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/>
              <a:t>cierre automáticamente, al salir del bloque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with</a:t>
            </a:r>
            <a:r>
              <a:rPr lang="es-MX" sz="2200" dirty="0"/>
              <a:t> </a:t>
            </a:r>
            <a:r>
              <a:rPr lang="es-MX" sz="2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open</a:t>
            </a:r>
            <a:r>
              <a:rPr lang="es-MX" sz="2200" dirty="0"/>
              <a:t>(</a:t>
            </a:r>
            <a:r>
              <a:rPr lang="es-MX" sz="2200" dirty="0" err="1"/>
              <a:t>nombre_archivo</a:t>
            </a:r>
            <a:r>
              <a:rPr lang="es-MX" sz="2200" dirty="0"/>
              <a:t>, modo, </a:t>
            </a:r>
            <a:r>
              <a:rPr lang="es-MX" sz="2200" dirty="0" err="1"/>
              <a:t>encoding</a:t>
            </a:r>
            <a:r>
              <a:rPr lang="es-MX" sz="2200" dirty="0"/>
              <a:t>='utf-8’)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dirty="0"/>
              <a:t>	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9E02B25-9AEC-0968-35D2-08BF0F7C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44" t="20095" r="33854" b="52140"/>
          <a:stretch>
            <a:fillRect/>
          </a:stretch>
        </p:blipFill>
        <p:spPr>
          <a:xfrm>
            <a:off x="6839118" y="2792519"/>
            <a:ext cx="4884496" cy="182409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8FF032-A556-23C0-1530-994307611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943" t="47900" r="45164" b="31756"/>
          <a:stretch>
            <a:fillRect/>
          </a:stretch>
        </p:blipFill>
        <p:spPr>
          <a:xfrm>
            <a:off x="8304223" y="4988810"/>
            <a:ext cx="3419391" cy="130840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C17D1BB-5D88-9F6B-8431-5A7D49006ACD}"/>
              </a:ext>
            </a:extLst>
          </p:cNvPr>
          <p:cNvSpPr txBox="1"/>
          <p:nvPr/>
        </p:nvSpPr>
        <p:spPr>
          <a:xfrm>
            <a:off x="5110655" y="5489974"/>
            <a:ext cx="4271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#Leer línea por línea)</a:t>
            </a:r>
            <a:r>
              <a:rPr lang="es-MX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s-MX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with</a:t>
            </a:r>
            <a:r>
              <a:rPr lang="es-MX" dirty="0"/>
              <a:t> </a:t>
            </a:r>
            <a:r>
              <a:rPr lang="es-MX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open</a:t>
            </a:r>
            <a:r>
              <a:rPr lang="es-MX" dirty="0">
                <a:solidFill>
                  <a:srgbClr val="FFFF66"/>
                </a:solidFill>
              </a:rPr>
              <a:t>('datos.txt', 'r') as f: </a:t>
            </a:r>
          </a:p>
          <a:p>
            <a:r>
              <a:rPr lang="es-MX" dirty="0">
                <a:solidFill>
                  <a:srgbClr val="FFFF66"/>
                </a:solidFill>
              </a:rPr>
              <a:t>	</a:t>
            </a:r>
            <a:r>
              <a:rPr lang="es-MX" dirty="0" err="1">
                <a:solidFill>
                  <a:srgbClr val="FFFF66"/>
                </a:solidFill>
              </a:rPr>
              <a:t>for</a:t>
            </a:r>
            <a:r>
              <a:rPr lang="es-MX" dirty="0">
                <a:solidFill>
                  <a:srgbClr val="FFFF66"/>
                </a:solidFill>
              </a:rPr>
              <a:t> </a:t>
            </a:r>
            <a:r>
              <a:rPr lang="es-MX" dirty="0" err="1">
                <a:solidFill>
                  <a:srgbClr val="FFFF66"/>
                </a:solidFill>
              </a:rPr>
              <a:t>linea</a:t>
            </a:r>
            <a:r>
              <a:rPr lang="es-MX" dirty="0">
                <a:solidFill>
                  <a:srgbClr val="FFFF66"/>
                </a:solidFill>
              </a:rPr>
              <a:t> in f: </a:t>
            </a:r>
          </a:p>
          <a:p>
            <a:r>
              <a:rPr lang="es-MX" dirty="0">
                <a:solidFill>
                  <a:srgbClr val="FFFF66"/>
                </a:solidFill>
              </a:rPr>
              <a:t>	</a:t>
            </a:r>
            <a:r>
              <a:rPr lang="es-MX" dirty="0" err="1">
                <a:solidFill>
                  <a:srgbClr val="FFFF66"/>
                </a:solidFill>
              </a:rPr>
              <a:t>print</a:t>
            </a:r>
            <a:r>
              <a:rPr lang="es-MX" dirty="0">
                <a:solidFill>
                  <a:srgbClr val="FFFF66"/>
                </a:solidFill>
              </a:rPr>
              <a:t>(</a:t>
            </a:r>
            <a:r>
              <a:rPr lang="es-MX" dirty="0" err="1">
                <a:solidFill>
                  <a:srgbClr val="FFFF66"/>
                </a:solidFill>
              </a:rPr>
              <a:t>linea.strip</a:t>
            </a:r>
            <a:r>
              <a:rPr lang="es-MX" dirty="0">
                <a:solidFill>
                  <a:srgbClr val="FFFF66"/>
                </a:solidFill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730326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A2067B-E802-F64A-928F-963B12944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12" y="725487"/>
            <a:ext cx="5157788" cy="3541714"/>
          </a:xfrm>
        </p:spPr>
        <p:txBody>
          <a:bodyPr>
            <a:normAutofit/>
          </a:bodyPr>
          <a:lstStyle/>
          <a:p>
            <a:r>
              <a:rPr lang="es-MX" sz="2000" dirty="0">
                <a:solidFill>
                  <a:srgbClr val="FFFF00"/>
                </a:solidFill>
              </a:rPr>
              <a:t>Assert()</a:t>
            </a:r>
            <a:r>
              <a:rPr lang="es-MX" sz="2000" dirty="0"/>
              <a:t>: se usa para </a:t>
            </a:r>
            <a:r>
              <a:rPr lang="es-MX" sz="2000" b="1" dirty="0"/>
              <a:t>comprobar que una condición sea verdadera</a:t>
            </a:r>
            <a:r>
              <a:rPr lang="es-MX" sz="2000" dirty="0"/>
              <a:t> durante la ejecución del programa. Si la condición </a:t>
            </a:r>
            <a:r>
              <a:rPr lang="es-MX" sz="2000" b="1" dirty="0"/>
              <a:t>no se cumple</a:t>
            </a:r>
            <a:r>
              <a:rPr lang="es-MX" sz="2000" dirty="0"/>
              <a:t>, Python </a:t>
            </a:r>
            <a:r>
              <a:rPr lang="es-MX" sz="2000" b="1" dirty="0"/>
              <a:t>lanza un error (AssertionError)</a:t>
            </a:r>
            <a:r>
              <a:rPr lang="es-MX" sz="2000" dirty="0"/>
              <a:t> y detiene el programa.</a:t>
            </a:r>
          </a:p>
          <a:p>
            <a:pPr marL="0" indent="0">
              <a:buNone/>
            </a:pPr>
            <a:r>
              <a:rPr lang="es-MX" sz="2000" b="1" dirty="0">
                <a:solidFill>
                  <a:schemeClr val="accent3">
                    <a:lumMod val="75000"/>
                  </a:schemeClr>
                </a:solidFill>
              </a:rPr>
              <a:t>assert</a:t>
            </a:r>
            <a:r>
              <a:rPr lang="es-MX" sz="2000" b="1" dirty="0"/>
              <a:t> condición, </a:t>
            </a:r>
            <a:r>
              <a:rPr lang="es-MX" sz="2000" b="1" dirty="0">
                <a:solidFill>
                  <a:schemeClr val="tx2">
                    <a:lumMod val="75000"/>
                  </a:schemeClr>
                </a:solidFill>
              </a:rPr>
              <a:t>"Mensaje de error opcional"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752FD7-0099-7D9E-FBE3-FD754A34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918" t="62228" r="40984" b="25015"/>
          <a:stretch>
            <a:fillRect/>
          </a:stretch>
        </p:blipFill>
        <p:spPr>
          <a:xfrm>
            <a:off x="879006" y="3670301"/>
            <a:ext cx="4644959" cy="1382426"/>
          </a:xfrm>
          <a:prstGeom prst="rect">
            <a:avLst/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87B174F1-A561-5F6D-77DD-4228F8396B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7237" y="1126738"/>
            <a:ext cx="5067300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Import</a:t>
            </a:r>
            <a:r>
              <a:rPr lang="es-MX" sz="2200" dirty="0"/>
              <a:t> </a:t>
            </a:r>
            <a:r>
              <a:rPr lang="es-MX" sz="2200" dirty="0" err="1"/>
              <a:t>librery</a:t>
            </a:r>
            <a:r>
              <a:rPr lang="es-MX" sz="2200" dirty="0"/>
              <a:t> </a:t>
            </a:r>
            <a:r>
              <a:rPr lang="es-MX" sz="2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as</a:t>
            </a:r>
            <a:r>
              <a:rPr lang="es-MX" sz="2200" dirty="0"/>
              <a:t> </a:t>
            </a:r>
            <a:r>
              <a:rPr lang="es-MX" sz="2200" dirty="0" err="1"/>
              <a:t>lib</a:t>
            </a: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b="1" dirty="0" err="1">
                <a:solidFill>
                  <a:schemeClr val="bg2">
                    <a:lumMod val="40000"/>
                    <a:lumOff val="60000"/>
                  </a:schemeClr>
                </a:solidFill>
              </a:rPr>
              <a:t>help</a:t>
            </a:r>
            <a:r>
              <a:rPr lang="es-MX" sz="2200" dirty="0"/>
              <a:t>(función) - documentación</a:t>
            </a:r>
            <a:endParaRPr lang="es-MX" alt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MX" sz="2200" b="1" dirty="0" err="1">
                <a:solidFill>
                  <a:srgbClr val="92D050"/>
                </a:solidFill>
              </a:rPr>
              <a:t>dir</a:t>
            </a:r>
            <a:r>
              <a:rPr lang="es-MX" sz="2200" dirty="0"/>
              <a:t>(</a:t>
            </a:r>
            <a:r>
              <a:rPr lang="es-MX" sz="2200" dirty="0" err="1"/>
              <a:t>objeto_opcional</a:t>
            </a:r>
            <a:r>
              <a:rPr lang="es-MX" sz="2200" dirty="0"/>
              <a:t>) - </a:t>
            </a:r>
            <a:r>
              <a:rPr lang="es-MX" sz="2000" b="1" dirty="0"/>
              <a:t>lista de todos los nombres (atributos y métodos)</a:t>
            </a:r>
            <a:r>
              <a:rPr lang="es-MX" sz="2000" dirty="0"/>
              <a:t> disponibles en un objeto.</a:t>
            </a:r>
            <a:endParaRPr lang="es-MX" sz="2200" dirty="0"/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es-MX" sz="2200" dirty="0"/>
          </a:p>
        </p:txBody>
      </p:sp>
    </p:spTree>
    <p:extLst>
      <p:ext uri="{BB962C8B-B14F-4D97-AF65-F5344CB8AC3E}">
        <p14:creationId xmlns:p14="http://schemas.microsoft.com/office/powerpoint/2010/main" val="2400864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99FA74-814D-BA10-3274-78F522E80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312" y="124012"/>
            <a:ext cx="5607424" cy="362099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try</a:t>
            </a:r>
            <a:r>
              <a:rPr lang="es-MX" sz="3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2600" dirty="0"/>
              <a:t>	#código a probar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3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raise</a:t>
            </a:r>
            <a:r>
              <a:rPr lang="es-MX" sz="3000" dirty="0"/>
              <a:t>  </a:t>
            </a:r>
            <a:r>
              <a:rPr lang="es-MX" sz="2600" dirty="0"/>
              <a:t>error(“Mensaje”) #Forzar error</a:t>
            </a:r>
            <a:endParaRPr lang="es-MX" sz="3000" dirty="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except</a:t>
            </a:r>
            <a:r>
              <a:rPr lang="es-MX" sz="3000" dirty="0"/>
              <a:t> </a:t>
            </a:r>
            <a:r>
              <a:rPr lang="es-MX" sz="2600" dirty="0"/>
              <a:t>#Tipo de error: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2600" dirty="0"/>
              <a:t>#que mostrar como error</a:t>
            </a:r>
            <a:endParaRPr lang="es-MX" sz="3000" dirty="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else</a:t>
            </a:r>
            <a:r>
              <a:rPr lang="es-MX" sz="3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2600" dirty="0"/>
              <a:t>#funciono</a:t>
            </a:r>
            <a:endParaRPr lang="es-MX" sz="3000" dirty="0"/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finally</a:t>
            </a:r>
            <a:r>
              <a:rPr lang="es-MX" sz="3000" dirty="0"/>
              <a:t>:</a:t>
            </a:r>
          </a:p>
          <a:p>
            <a:pPr marL="0" indent="0">
              <a:lnSpc>
                <a:spcPct val="100000"/>
              </a:lnSpc>
              <a:spcBef>
                <a:spcPts val="200"/>
              </a:spcBef>
              <a:buNone/>
            </a:pPr>
            <a:r>
              <a:rPr lang="es-MX" sz="3000" dirty="0"/>
              <a:t>	</a:t>
            </a:r>
            <a:r>
              <a:rPr lang="es-MX" sz="2600" dirty="0"/>
              <a:t># mostrar</a:t>
            </a:r>
            <a:endParaRPr lang="es-MX" sz="3000" dirty="0"/>
          </a:p>
          <a:p>
            <a:pPr marL="0" indent="0">
              <a:lnSpc>
                <a:spcPct val="100000"/>
              </a:lnSpc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None/>
            </a:pPr>
            <a:endParaRPr lang="es-MX" sz="2000" dirty="0"/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AA503254-567A-D3E0-B5D3-5AF53A57DD2F}"/>
              </a:ext>
            </a:extLst>
          </p:cNvPr>
          <p:cNvSpPr txBox="1">
            <a:spLocks/>
          </p:cNvSpPr>
          <p:nvPr/>
        </p:nvSpPr>
        <p:spPr>
          <a:xfrm>
            <a:off x="6515100" y="316006"/>
            <a:ext cx="5346700" cy="622598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2900" b="0" i="0" dirty="0">
                <a:solidFill>
                  <a:schemeClr val="tx2">
                    <a:lumMod val="75000"/>
                  </a:schemeClr>
                </a:solidFill>
                <a:effectLst/>
                <a:latin typeface="Helvetica Neue"/>
              </a:rPr>
              <a:t>Los principales excepciones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TypeError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aplica una operación o función a un dato del tipo inapropiado.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ZeroDivisionError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</a:t>
            </a:r>
            <a:r>
              <a:rPr lang="es-MX" b="0" i="0" dirty="0" err="1">
                <a:effectLst/>
                <a:latin typeface="Helvetica Neue"/>
              </a:rPr>
              <a:t>itenta</a:t>
            </a:r>
            <a:r>
              <a:rPr lang="es-MX" b="0" i="0" dirty="0">
                <a:effectLst/>
                <a:latin typeface="Helvetica Neue"/>
              </a:rPr>
              <a:t> dividir por cero.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OverflowError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un cálculo excede el límite para un tipo de dato numérico.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IndexError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intenta acceder a una secuencia con un índice que no existe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KeyError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intenta acceder a un diccionario con una clave que no existe.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FileNotFoundError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se intenta acceder a un fichero que no existe en la ruta indicada.</a:t>
            </a:r>
          </a:p>
          <a:p>
            <a:pPr algn="l"/>
            <a:r>
              <a:rPr lang="es-MX" b="0" i="0" dirty="0" err="1">
                <a:solidFill>
                  <a:srgbClr val="FFFF00"/>
                </a:solidFill>
                <a:effectLst/>
                <a:latin typeface="Helvetica Neue"/>
              </a:rPr>
              <a:t>ImportError</a:t>
            </a:r>
            <a:r>
              <a:rPr lang="es-MX" b="0" i="0" dirty="0">
                <a:solidFill>
                  <a:srgbClr val="FFFF00"/>
                </a:solidFill>
                <a:effectLst/>
                <a:latin typeface="Helvetica Neue"/>
              </a:rPr>
              <a:t> : </a:t>
            </a:r>
            <a:r>
              <a:rPr lang="es-MX" b="0" i="0" dirty="0">
                <a:effectLst/>
                <a:latin typeface="Helvetica Neue"/>
              </a:rPr>
              <a:t>Ocurre cuando falla la importación de un módulo.</a:t>
            </a:r>
          </a:p>
          <a:p>
            <a:pPr algn="l"/>
            <a:r>
              <a:rPr lang="es-MX" dirty="0" err="1">
                <a:solidFill>
                  <a:srgbClr val="FFFF00"/>
                </a:solidFill>
                <a:latin typeface="Helvetica Neue"/>
              </a:rPr>
              <a:t>ValueError</a:t>
            </a:r>
            <a:r>
              <a:rPr lang="es-MX" dirty="0">
                <a:solidFill>
                  <a:srgbClr val="FFFF00"/>
                </a:solidFill>
                <a:latin typeface="Helvetica Neue"/>
              </a:rPr>
              <a:t>: </a:t>
            </a:r>
            <a:r>
              <a:rPr lang="es-MX" dirty="0">
                <a:latin typeface="Helvetica Neue"/>
              </a:rPr>
              <a:t>Una función o una operación recibe el tipo de dato correcto, pero con un valor inapropiado que no puede manejar</a:t>
            </a:r>
          </a:p>
          <a:p>
            <a:pPr algn="l"/>
            <a:endParaRPr lang="es-MX" b="0" i="0" dirty="0">
              <a:solidFill>
                <a:srgbClr val="FFFF00"/>
              </a:solidFill>
              <a:effectLst/>
              <a:latin typeface="Helvetica Neue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dirty="0">
              <a:solidFill>
                <a:srgbClr val="FFFF0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dirty="0">
              <a:solidFill>
                <a:srgbClr val="FFFF00"/>
              </a:solidFill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dirty="0">
              <a:solidFill>
                <a:srgbClr val="FFFF00"/>
              </a:solidFill>
            </a:endParaRP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6AB0FED5-9309-DAB0-92CE-4B6424955BD0}"/>
              </a:ext>
            </a:extLst>
          </p:cNvPr>
          <p:cNvSpPr txBox="1">
            <a:spLocks/>
          </p:cNvSpPr>
          <p:nvPr/>
        </p:nvSpPr>
        <p:spPr>
          <a:xfrm>
            <a:off x="2246780" y="3745006"/>
            <a:ext cx="3901888" cy="311299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try: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n=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(input("Escribe un numero: "))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t=2/n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except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ZeroDivisionError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("No se puede dividir entre cero")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except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ValueError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("Escribe un numero por favor ")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else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("El resultado es: ",n)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finally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 </a:t>
            </a:r>
            <a:r>
              <a:rPr lang="es-MX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print</a:t>
            </a:r>
            <a:r>
              <a:rPr lang="es-MX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("Fin del programa")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12710834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15D796-F3F6-B5C4-1D90-48BFBB2C5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649" y="371444"/>
            <a:ext cx="11110701" cy="292542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D9EA243-43C2-652A-861A-BBF5F1F3CA46}"/>
              </a:ext>
            </a:extLst>
          </p:cNvPr>
          <p:cNvSpPr txBox="1"/>
          <p:nvPr/>
        </p:nvSpPr>
        <p:spPr>
          <a:xfrm>
            <a:off x="1257299" y="3769479"/>
            <a:ext cx="9677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Python es un lenguaje de programación interpretado, orientado a objetos de alto nivel y con semántica dinámica.</a:t>
            </a:r>
          </a:p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La simplicidad de Python reduce el mantenimiento de un programa. Python soporta bibliotecas y módulos, lo que fomenta la programación modular y la reutilización del código.</a:t>
            </a:r>
          </a:p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Es uno de los lenguajes que más ha crecido debido a su compatibilidad (se ejecuta en la mayoría de los sistemas operativos) y la capacidad de soportar otros lenguajes. Aplicaciones que vemos a diario como Dropbox, Reddit e Instagram están escritas en Python.</a:t>
            </a:r>
          </a:p>
          <a:p>
            <a:pPr algn="l"/>
            <a:r>
              <a:rPr lang="es-MX" b="0" i="0" dirty="0">
                <a:effectLst/>
                <a:latin typeface="Source Serif Pro" panose="02040603050405020204" pitchFamily="18" charset="0"/>
              </a:rPr>
              <a:t>Python también es el lenguaje más popular para análisis de datos y conquistó a la comunidad científica.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42377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2BAF4B-F699-D1FE-4D60-A8BC7207E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427" y="-1"/>
            <a:ext cx="5072574" cy="44540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Librería </a:t>
            </a:r>
            <a:r>
              <a:rPr lang="es-MX" dirty="0" err="1"/>
              <a:t>Matplotlib</a:t>
            </a:r>
            <a:endParaRPr lang="es-MX" dirty="0"/>
          </a:p>
          <a:p>
            <a:r>
              <a:rPr lang="en-US" sz="18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sz="18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-US" sz="18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dirty="0">
                <a:solidFill>
                  <a:srgbClr val="C586C0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sz="18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-US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plt.plot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x</a:t>
            </a:r>
            <a:r>
              <a:rPr lang="es-MX" sz="1800" b="0" dirty="0" err="1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notas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plt.title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"Grafica de Asistencia"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plt.xlabel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"mes"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plt.ylabel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s-MX" sz="1800" b="0" dirty="0">
                <a:solidFill>
                  <a:srgbClr val="CE9178"/>
                </a:solidFill>
                <a:effectLst/>
                <a:latin typeface="Courier New" panose="02070309020205020404" pitchFamily="49" charset="0"/>
              </a:rPr>
              <a:t>"inasistencias"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r>
              <a:rPr lang="es-MX" sz="18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</a:rPr>
              <a:t>plt.show</a:t>
            </a:r>
            <a:r>
              <a:rPr lang="es-MX" sz="1800" b="0" dirty="0">
                <a:solidFill>
                  <a:srgbClr val="DCDCDC"/>
                </a:solidFill>
                <a:effectLst/>
                <a:latin typeface="Courier New" panose="02070309020205020404" pitchFamily="49" charset="0"/>
              </a:rPr>
              <a:t>()</a:t>
            </a:r>
            <a:endParaRPr lang="es-MX" sz="1800" b="0" dirty="0">
              <a:solidFill>
                <a:srgbClr val="D4D4D4"/>
              </a:solidFill>
              <a:effectLst/>
              <a:latin typeface="Courier New" panose="02070309020205020404" pitchFamily="49" charset="0"/>
            </a:endParaRPr>
          </a:p>
          <a:p>
            <a:endParaRPr lang="es-MX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EE71BC-CC64-7E4B-D105-676E93947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870" y="3429000"/>
            <a:ext cx="3867457" cy="317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DDDC94B-5674-DA8E-17CF-BEC55365EE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62898" t="17894" r="17330" b="26273"/>
          <a:stretch/>
        </p:blipFill>
        <p:spPr>
          <a:xfrm>
            <a:off x="6370432" y="1620387"/>
            <a:ext cx="5493718" cy="498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7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877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646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E3ECB7-FA1F-4689-EBC6-4915A1A61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069616"/>
            <a:ext cx="9905999" cy="4492984"/>
          </a:xfrm>
        </p:spPr>
        <p:txBody>
          <a:bodyPr>
            <a:normAutofit fontScale="92500"/>
          </a:bodyPr>
          <a:lstStyle/>
          <a:p>
            <a:r>
              <a:rPr lang="es-MX" b="0" i="0" dirty="0">
                <a:effectLst/>
                <a:latin typeface="Source Serif Pro" panose="02040603050405020204" pitchFamily="18" charset="0"/>
              </a:rPr>
              <a:t>Un compilador traduce lenguaje Python a lenguaje de máquina. El código Python es traducido en un código intermediario que debe ser ejecutado por una máquina virtual conocida como PVM (Python Virtual Machine).</a:t>
            </a:r>
          </a:p>
          <a:p>
            <a:endParaRPr lang="es-MX" b="0" i="0" dirty="0">
              <a:effectLst/>
              <a:latin typeface="Source Serif Pro" panose="02040603050405020204" pitchFamily="18" charset="0"/>
            </a:endParaRPr>
          </a:p>
          <a:p>
            <a:r>
              <a:rPr lang="es-MX" b="0" i="0" dirty="0">
                <a:effectLst/>
                <a:latin typeface="Source Serif Pro" panose="02040603050405020204" pitchFamily="18" charset="0"/>
              </a:rPr>
              <a:t>El </a:t>
            </a:r>
            <a:r>
              <a:rPr lang="es-MX" b="0" i="0" dirty="0">
                <a:solidFill>
                  <a:srgbClr val="FFC000"/>
                </a:solidFill>
                <a:effectLst/>
                <a:latin typeface="Source Serif Pro" panose="02040603050405020204" pitchFamily="18" charset="0"/>
              </a:rPr>
              <a:t>intérprete</a:t>
            </a:r>
            <a:r>
              <a:rPr lang="es-MX" b="0" i="0" dirty="0">
                <a:effectLst/>
                <a:latin typeface="Source Serif Pro" panose="02040603050405020204" pitchFamily="18" charset="0"/>
              </a:rPr>
              <a:t> </a:t>
            </a:r>
            <a:r>
              <a:rPr lang="es-MX" b="0" i="0" u="sng" dirty="0">
                <a:effectLst/>
                <a:latin typeface="Source Serif Pro" panose="02040603050405020204" pitchFamily="18" charset="0"/>
              </a:rPr>
              <a:t>hace la traducción en tiempo real para el código de máquina</a:t>
            </a:r>
            <a:r>
              <a:rPr lang="es-MX" b="0" i="0" dirty="0">
                <a:effectLst/>
                <a:latin typeface="Source Serif Pro" panose="02040603050405020204" pitchFamily="18" charset="0"/>
              </a:rPr>
              <a:t>, es decir, en tiempo de ejecución. </a:t>
            </a:r>
            <a:r>
              <a:rPr lang="es-MX" b="0" i="0" u="sng" dirty="0">
                <a:effectLst/>
                <a:latin typeface="Source Serif Pro" panose="02040603050405020204" pitchFamily="18" charset="0"/>
              </a:rPr>
              <a:t>El </a:t>
            </a:r>
            <a:r>
              <a:rPr lang="es-MX" b="0" i="0" u="sng" dirty="0">
                <a:solidFill>
                  <a:schemeClr val="tx2">
                    <a:lumMod val="75000"/>
                  </a:schemeClr>
                </a:solidFill>
                <a:effectLst/>
                <a:latin typeface="Source Serif Pro" panose="02040603050405020204" pitchFamily="18" charset="0"/>
              </a:rPr>
              <a:t>compilador</a:t>
            </a:r>
            <a:r>
              <a:rPr lang="es-MX" b="0" i="0" u="sng" dirty="0">
                <a:effectLst/>
                <a:latin typeface="Source Serif Pro" panose="02040603050405020204" pitchFamily="18" charset="0"/>
              </a:rPr>
              <a:t> traduce todo el programa en código de máquina de una sola vez y luego lo ejecuta</a:t>
            </a:r>
            <a:r>
              <a:rPr lang="es-MX" b="0" i="0" dirty="0">
                <a:effectLst/>
                <a:latin typeface="Source Serif Pro" panose="02040603050405020204" pitchFamily="18" charset="0"/>
              </a:rPr>
              <a:t>, creando un archivo que se puede ejecutar (ejecutable). </a:t>
            </a:r>
          </a:p>
          <a:p>
            <a:r>
              <a:rPr lang="es-MX" b="0" i="0" dirty="0">
                <a:effectLst/>
                <a:latin typeface="Source Serif Pro" panose="02040603050405020204" pitchFamily="18" charset="0"/>
              </a:rPr>
              <a:t>El compilador genera un informe de errores (en caso existan) y el intérprete detiene la traducción cuando encuentra un primer error.</a:t>
            </a:r>
          </a:p>
        </p:txBody>
      </p:sp>
    </p:spTree>
    <p:extLst>
      <p:ext uri="{BB962C8B-B14F-4D97-AF65-F5344CB8AC3E}">
        <p14:creationId xmlns:p14="http://schemas.microsoft.com/office/powerpoint/2010/main" val="114462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45CA9858-E266-482D-BEF1-15B24D8AFFE8}"/>
              </a:ext>
            </a:extLst>
          </p:cNvPr>
          <p:cNvSpPr txBox="1"/>
          <p:nvPr/>
        </p:nvSpPr>
        <p:spPr>
          <a:xfrm>
            <a:off x="4437530" y="59531"/>
            <a:ext cx="579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err="1"/>
              <a:t>Intro</a:t>
            </a:r>
            <a:endParaRPr lang="es-MX" sz="4000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41F6E1-89AE-66B9-3E0B-5CAD4B61BF79}"/>
              </a:ext>
            </a:extLst>
          </p:cNvPr>
          <p:cNvSpPr txBox="1"/>
          <p:nvPr/>
        </p:nvSpPr>
        <p:spPr>
          <a:xfrm>
            <a:off x="7335371" y="685357"/>
            <a:ext cx="4354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Variable: nombrar un espacio/dirección de memoria, donde se almacena un dato.</a:t>
            </a:r>
          </a:p>
        </p:txBody>
      </p:sp>
      <p:pic>
        <p:nvPicPr>
          <p:cNvPr id="1026" name="Picture 2" descr="Tipos de datos. *El tipo de dato carácter no existe en Python, un... |  Download Scientific Diagram">
            <a:extLst>
              <a:ext uri="{FF2B5EF4-FFF2-40B4-BE49-F238E27FC236}">
                <a16:creationId xmlns:a16="http://schemas.microsoft.com/office/drawing/2014/main" id="{B437C72E-2541-6273-7B3C-EE39C797B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97" y="1008522"/>
            <a:ext cx="5386678" cy="420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2AED330-BC78-7B3B-AD3B-144A2AE7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46" t="34882" r="17396" b="23691"/>
          <a:stretch/>
        </p:blipFill>
        <p:spPr>
          <a:xfrm>
            <a:off x="6245027" y="1484088"/>
            <a:ext cx="5795682" cy="25017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3F2DF0-6736-CCF4-192A-D5FFF64785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269" t="35480" r="18539" b="25731"/>
          <a:stretch/>
        </p:blipFill>
        <p:spPr>
          <a:xfrm>
            <a:off x="6448227" y="4433676"/>
            <a:ext cx="5029591" cy="218527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3720AE5-9A36-D01D-6A73-7D61CCF05339}"/>
              </a:ext>
            </a:extLst>
          </p:cNvPr>
          <p:cNvSpPr txBox="1"/>
          <p:nvPr/>
        </p:nvSpPr>
        <p:spPr>
          <a:xfrm>
            <a:off x="714182" y="5431923"/>
            <a:ext cx="5386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0" dirty="0">
                <a:effectLst/>
                <a:latin typeface="var(--nova-font-family-display)"/>
              </a:rPr>
              <a:t>Tipos de datos. *El tipo de dato carácter no existe en Python, un carácter simple se representa como cadena de caracteres (</a:t>
            </a:r>
            <a:r>
              <a:rPr lang="es-MX" sz="1200" b="0" dirty="0" err="1">
                <a:effectLst/>
                <a:latin typeface="var(--nova-font-family-display)"/>
              </a:rPr>
              <a:t>string</a:t>
            </a:r>
            <a:r>
              <a:rPr lang="es-MX" sz="1200" b="0" dirty="0">
                <a:effectLst/>
                <a:latin typeface="var(--nova-font-family-display)"/>
              </a:rPr>
              <a:t>). ** Estructuras compuestas de lenguajes como C, FORTRAN, Pascal, Matlab, etc. Py: Estructuras compuestas en Python. Fuente: elaboración propia. </a:t>
            </a:r>
          </a:p>
          <a:p>
            <a:br>
              <a:rPr lang="es-MX" sz="1200" dirty="0">
                <a:effectLst/>
              </a:rPr>
            </a:br>
            <a:endParaRPr lang="es-MX" sz="1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61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CC4DE6A-BEC7-4A9C-87D2-4BD45EDEF4D9}"/>
              </a:ext>
            </a:extLst>
          </p:cNvPr>
          <p:cNvSpPr txBox="1"/>
          <p:nvPr/>
        </p:nvSpPr>
        <p:spPr>
          <a:xfrm>
            <a:off x="641872" y="767417"/>
            <a:ext cx="54541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(“ ’</a:t>
            </a:r>
            <a:r>
              <a:rPr lang="es-MX" dirty="0" err="1">
                <a:latin typeface="Abadi" panose="020B0604020104020204" pitchFamily="34" charset="0"/>
              </a:rPr>
              <a:t>Buenasss</a:t>
            </a:r>
            <a:r>
              <a:rPr lang="es-MX" dirty="0">
                <a:latin typeface="Abadi" panose="020B0604020104020204" pitchFamily="34" charset="0"/>
              </a:rPr>
              <a:t>‘ \n“,”</a:t>
            </a:r>
            <a:r>
              <a:rPr lang="es-MX" dirty="0" err="1">
                <a:latin typeface="Abadi" panose="020B0604020104020204" pitchFamily="34" charset="0"/>
              </a:rPr>
              <a:t>holaaa</a:t>
            </a:r>
            <a:r>
              <a:rPr lang="es-MX" dirty="0">
                <a:latin typeface="Abadi" panose="020B0604020104020204" pitchFamily="34" charset="0"/>
              </a:rPr>
              <a:t>”)</a:t>
            </a:r>
          </a:p>
          <a:p>
            <a:r>
              <a:rPr lang="es-MX" b="1" i="0" dirty="0" err="1">
                <a:effectLst/>
                <a:latin typeface="courier new" panose="02070309020205020404" pitchFamily="49" charset="0"/>
              </a:rPr>
              <a:t>print</a:t>
            </a:r>
            <a:r>
              <a:rPr lang="es-MX" b="1" i="0" dirty="0">
                <a:effectLst/>
                <a:latin typeface="courier new" panose="02070309020205020404" pitchFamily="49" charset="0"/>
              </a:rPr>
              <a:t>("Me gusta \"Monty Python\"")</a:t>
            </a:r>
            <a:endParaRPr lang="es-MX" b="1" dirty="0">
              <a:latin typeface="Abadi" panose="020B0604020104020204" pitchFamily="34" charset="0"/>
            </a:endParaRPr>
          </a:p>
          <a:p>
            <a:r>
              <a:rPr lang="nl-NL" dirty="0">
                <a:latin typeface="Abadi" panose="020B0604020104020204" pitchFamily="34" charset="0"/>
              </a:rPr>
              <a:t>Input(“Escribe tu nombre ”)  #devuelve string</a:t>
            </a:r>
          </a:p>
          <a:p>
            <a:r>
              <a:rPr lang="nl-NL" dirty="0">
                <a:latin typeface="Abadi" panose="020B0604020104020204" pitchFamily="34" charset="0"/>
              </a:rPr>
              <a:t>print(“Buenas",end=" ")  #</a:t>
            </a:r>
            <a:r>
              <a:rPr lang="es-MX" dirty="0"/>
              <a:t>personaliza cómo se separan los argumentos.</a:t>
            </a:r>
            <a:endParaRPr lang="nl-NL" dirty="0">
              <a:latin typeface="Abadi" panose="020B0604020104020204" pitchFamily="34" charset="0"/>
            </a:endParaRPr>
          </a:p>
          <a:p>
            <a:r>
              <a:rPr lang="nl-NL" dirty="0">
                <a:latin typeface="Abadi" panose="020B0604020104020204" pitchFamily="34" charset="0"/>
              </a:rPr>
              <a:t>print(“Holaa")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("Mi", "nombre", "es", "Monty", "Python.", </a:t>
            </a:r>
            <a:r>
              <a:rPr lang="es-MX" dirty="0" err="1">
                <a:latin typeface="Abadi" panose="020B0604020104020204" pitchFamily="34" charset="0"/>
              </a:rPr>
              <a:t>sep</a:t>
            </a:r>
            <a:r>
              <a:rPr lang="es-MX" dirty="0">
                <a:latin typeface="Abadi" panose="020B0604020104020204" pitchFamily="34" charset="0"/>
              </a:rPr>
              <a:t>="-")</a:t>
            </a:r>
          </a:p>
          <a:p>
            <a:r>
              <a:rPr lang="es-MX" dirty="0">
                <a:latin typeface="Abadi" panose="020B0604020104020204" pitchFamily="34" charset="0"/>
              </a:rPr>
              <a:t>// </a:t>
            </a:r>
            <a:r>
              <a:rPr lang="es-MX" dirty="0"/>
              <a:t>controla qué se imprime al terminar 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>
                <a:latin typeface="Abadi" panose="020B0604020104020204" pitchFamily="34" charset="0"/>
              </a:rPr>
              <a:t>File: </a:t>
            </a:r>
            <a:r>
              <a:rPr lang="it-IT" dirty="0"/>
              <a:t>redirige la salida a un archivo o stream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 err="1">
                <a:latin typeface="Abadi" panose="020B0604020104020204" pitchFamily="34" charset="0"/>
              </a:rPr>
              <a:t>Flush</a:t>
            </a:r>
            <a:r>
              <a:rPr lang="es-MX" dirty="0">
                <a:latin typeface="Abadi" panose="020B0604020104020204" pitchFamily="34" charset="0"/>
              </a:rPr>
              <a:t>: </a:t>
            </a:r>
            <a:r>
              <a:rPr lang="es-MX" dirty="0"/>
              <a:t>fuerza la escritura inmediata (sin esperar al búfer).</a:t>
            </a:r>
            <a:endParaRPr lang="es-MX" dirty="0">
              <a:latin typeface="Abadi" panose="020B0604020104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5CA9858-E266-482D-BEF1-15B24D8AFFE8}"/>
              </a:ext>
            </a:extLst>
          </p:cNvPr>
          <p:cNvSpPr txBox="1"/>
          <p:nvPr/>
        </p:nvSpPr>
        <p:spPr>
          <a:xfrm>
            <a:off x="4437530" y="59531"/>
            <a:ext cx="57956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PRINT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50B9D31-9B31-A377-85AF-31C40750102F}"/>
              </a:ext>
            </a:extLst>
          </p:cNvPr>
          <p:cNvSpPr txBox="1"/>
          <p:nvPr/>
        </p:nvSpPr>
        <p:spPr>
          <a:xfrm>
            <a:off x="300318" y="4148873"/>
            <a:ext cx="57956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a=2007</a:t>
            </a:r>
          </a:p>
          <a:p>
            <a:r>
              <a:rPr lang="es-MX" dirty="0" err="1">
                <a:latin typeface="Abadi" panose="020B0604020104020204" pitchFamily="34" charset="0"/>
              </a:rPr>
              <a:t>rb</a:t>
            </a:r>
            <a:r>
              <a:rPr lang="es-MX" dirty="0">
                <a:latin typeface="Abadi" panose="020B0604020104020204" pitchFamily="34" charset="0"/>
              </a:rPr>
              <a:t>=2021</a:t>
            </a:r>
          </a:p>
          <a:p>
            <a:r>
              <a:rPr lang="es-MX" dirty="0">
                <a:latin typeface="Abadi" panose="020B0604020104020204" pitchFamily="34" charset="0"/>
              </a:rPr>
              <a:t>c="Ferrari gano en {} mientras RBR en {}".</a:t>
            </a:r>
            <a:r>
              <a:rPr lang="es-MX" dirty="0" err="1">
                <a:latin typeface="Abadi" panose="020B0604020104020204" pitchFamily="34" charset="0"/>
              </a:rPr>
              <a:t>format</a:t>
            </a:r>
            <a:r>
              <a:rPr lang="es-MX" dirty="0">
                <a:latin typeface="Abadi" panose="020B0604020104020204" pitchFamily="34" charset="0"/>
              </a:rPr>
              <a:t>(</a:t>
            </a:r>
            <a:r>
              <a:rPr lang="es-MX" dirty="0" err="1">
                <a:latin typeface="Abadi" panose="020B0604020104020204" pitchFamily="34" charset="0"/>
              </a:rPr>
              <a:t>a,rb</a:t>
            </a:r>
            <a:r>
              <a:rPr lang="es-MX" dirty="0">
                <a:latin typeface="Abadi" panose="020B0604020104020204" pitchFamily="34" charset="0"/>
              </a:rPr>
              <a:t>)</a:t>
            </a:r>
          </a:p>
          <a:p>
            <a:r>
              <a:rPr lang="es-MX" dirty="0">
                <a:latin typeface="Abadi" panose="020B0604020104020204" pitchFamily="34" charset="0"/>
              </a:rPr>
              <a:t>c="Ferrari no gano en {1} ni Red Bull en {0}".</a:t>
            </a:r>
            <a:r>
              <a:rPr lang="es-MX" dirty="0" err="1">
                <a:latin typeface="Abadi" panose="020B0604020104020204" pitchFamily="34" charset="0"/>
              </a:rPr>
              <a:t>format</a:t>
            </a:r>
            <a:r>
              <a:rPr lang="es-MX" dirty="0">
                <a:latin typeface="Abadi" panose="020B0604020104020204" pitchFamily="34" charset="0"/>
              </a:rPr>
              <a:t>(</a:t>
            </a:r>
            <a:r>
              <a:rPr lang="es-MX" dirty="0" err="1">
                <a:latin typeface="Abadi" panose="020B0604020104020204" pitchFamily="34" charset="0"/>
              </a:rPr>
              <a:t>a,rb</a:t>
            </a:r>
            <a:r>
              <a:rPr lang="es-MX" dirty="0">
                <a:latin typeface="Abadi" panose="020B0604020104020204" pitchFamily="34" charset="0"/>
              </a:rPr>
              <a:t>)</a:t>
            </a:r>
          </a:p>
          <a:p>
            <a:r>
              <a:rPr lang="it-IT" dirty="0">
                <a:latin typeface="Abadi" panose="020B0604020104020204" pitchFamily="34" charset="0"/>
              </a:rPr>
              <a:t>a=123</a:t>
            </a:r>
          </a:p>
          <a:p>
            <a:r>
              <a:rPr lang="it-IT" dirty="0">
                <a:latin typeface="Abadi" panose="020B0604020104020204" pitchFamily="34" charset="0"/>
              </a:rPr>
              <a:t>b="Poesia colega"</a:t>
            </a:r>
          </a:p>
          <a:p>
            <a:r>
              <a:rPr lang="it-IT" dirty="0">
                <a:latin typeface="Abadi" panose="020B0604020104020204" pitchFamily="34" charset="0"/>
              </a:rPr>
              <a:t>c="Un numero {num} una frase {fra}".format(num=a,fra=b)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(c)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351566E-A16E-AE04-2041-071A45FA1AA5}"/>
              </a:ext>
            </a:extLst>
          </p:cNvPr>
          <p:cNvSpPr txBox="1"/>
          <p:nvPr/>
        </p:nvSpPr>
        <p:spPr>
          <a:xfrm>
            <a:off x="6662271" y="767417"/>
            <a:ext cx="38830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latin typeface="Abadi" panose="020B0604020104020204" pitchFamily="34" charset="0"/>
              </a:rPr>
              <a:t>vpi</a:t>
            </a:r>
            <a:r>
              <a:rPr lang="es-MX" dirty="0">
                <a:latin typeface="Abadi" panose="020B0604020104020204" pitchFamily="34" charset="0"/>
              </a:rPr>
              <a:t>=3.141593</a:t>
            </a:r>
          </a:p>
          <a:p>
            <a:r>
              <a:rPr lang="es-MX" dirty="0" err="1">
                <a:latin typeface="Abadi" panose="020B0604020104020204" pitchFamily="34" charset="0"/>
              </a:rPr>
              <a:t>vau</a:t>
            </a:r>
            <a:r>
              <a:rPr lang="es-MX" dirty="0">
                <a:latin typeface="Abadi" panose="020B0604020104020204" pitchFamily="34" charset="0"/>
              </a:rPr>
              <a:t>=1.618</a:t>
            </a:r>
          </a:p>
          <a:p>
            <a:r>
              <a:rPr lang="es-MX" dirty="0" err="1">
                <a:latin typeface="Abadi" panose="020B0604020104020204" pitchFamily="34" charset="0"/>
              </a:rPr>
              <a:t>print</a:t>
            </a:r>
            <a:r>
              <a:rPr lang="es-MX" dirty="0">
                <a:latin typeface="Abadi" panose="020B0604020104020204" pitchFamily="34" charset="0"/>
              </a:rPr>
              <a:t>(</a:t>
            </a:r>
            <a:r>
              <a:rPr lang="es-MX" dirty="0" err="1">
                <a:latin typeface="Abadi" panose="020B0604020104020204" pitchFamily="34" charset="0"/>
              </a:rPr>
              <a:t>f"Pi</a:t>
            </a:r>
            <a:r>
              <a:rPr lang="es-MX" dirty="0">
                <a:latin typeface="Abadi" panose="020B0604020104020204" pitchFamily="34" charset="0"/>
              </a:rPr>
              <a:t> vale {</a:t>
            </a:r>
            <a:r>
              <a:rPr lang="es-MX" dirty="0" err="1">
                <a:latin typeface="Abadi" panose="020B0604020104020204" pitchFamily="34" charset="0"/>
              </a:rPr>
              <a:t>vpi</a:t>
            </a:r>
            <a:r>
              <a:rPr lang="es-MX" dirty="0">
                <a:latin typeface="Abadi" panose="020B0604020104020204" pitchFamily="34" charset="0"/>
              </a:rPr>
              <a:t>} Phi vale {</a:t>
            </a:r>
            <a:r>
              <a:rPr lang="es-MX" dirty="0" err="1">
                <a:latin typeface="Abadi" panose="020B0604020104020204" pitchFamily="34" charset="0"/>
              </a:rPr>
              <a:t>vau</a:t>
            </a:r>
            <a:r>
              <a:rPr lang="es-MX" dirty="0">
                <a:latin typeface="Abadi" panose="020B0604020104020204" pitchFamily="34" charset="0"/>
              </a:rPr>
              <a:t>}")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0351D60-7F82-8A8A-F865-CF739643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257" y="2832100"/>
            <a:ext cx="5853144" cy="390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1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D2D69-ACB1-86BF-AB3C-04C46F4C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086970" y="2388487"/>
            <a:ext cx="3659520" cy="778482"/>
          </a:xfrm>
        </p:spPr>
        <p:txBody>
          <a:bodyPr>
            <a:normAutofit/>
          </a:bodyPr>
          <a:lstStyle/>
          <a:p>
            <a:r>
              <a:rPr lang="es-MX" sz="3200" dirty="0"/>
              <a:t>concatenar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ACC74F-3CAF-C1B6-FBC1-810357215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031" y="109693"/>
            <a:ext cx="2516186" cy="6329207"/>
          </a:xfrm>
        </p:spPr>
        <p:txBody>
          <a:bodyPr>
            <a:normAutofit fontScale="92500" lnSpcReduction="20000"/>
          </a:bodyPr>
          <a:lstStyle/>
          <a:p>
            <a:endParaRPr lang="es-MX" dirty="0"/>
          </a:p>
          <a:p>
            <a:r>
              <a:rPr lang="es-MX" dirty="0"/>
              <a:t>Operador +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 err="1"/>
              <a:t>Format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F-</a:t>
            </a:r>
            <a:r>
              <a:rPr lang="es-MX" dirty="0" err="1"/>
              <a:t>strings</a:t>
            </a:r>
            <a:endParaRPr lang="es-MX" dirty="0"/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MX" dirty="0"/>
          </a:p>
          <a:p>
            <a:r>
              <a:rPr lang="es-MX" dirty="0"/>
              <a:t>Operador %</a:t>
            </a:r>
          </a:p>
          <a:p>
            <a:pPr marL="0" indent="0">
              <a:buNone/>
            </a:pPr>
            <a:endParaRPr lang="es-MX" dirty="0"/>
          </a:p>
          <a:p>
            <a:r>
              <a:rPr lang="es-MX" dirty="0" err="1"/>
              <a:t>Str.format</a:t>
            </a:r>
            <a:r>
              <a:rPr lang="es-MX" dirty="0"/>
              <a:t>()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352364E-A110-F4AE-F975-CF24DCEB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474" y="172572"/>
            <a:ext cx="5265110" cy="13239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02F9FC6-B4EE-D237-A347-9C998FAD7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173" y="1706891"/>
            <a:ext cx="7545288" cy="105251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22DADAA-86D2-049F-71D1-03DB6A206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911" y="2947516"/>
            <a:ext cx="7303550" cy="13025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C6579F9-6A87-0986-0EE5-00AA877AA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374" y="4415941"/>
            <a:ext cx="7157485" cy="106950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5A2B3FC-E386-A212-8710-9C1248340F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465" y="5678798"/>
            <a:ext cx="7773504" cy="10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8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CC4DE6A-BEC7-4A9C-87D2-4BD45EDEF4D9}"/>
              </a:ext>
            </a:extLst>
          </p:cNvPr>
          <p:cNvSpPr txBox="1"/>
          <p:nvPr/>
        </p:nvSpPr>
        <p:spPr>
          <a:xfrm>
            <a:off x="1070954" y="1065842"/>
            <a:ext cx="4983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k1=0o123   #numero octal</a:t>
            </a:r>
          </a:p>
          <a:p>
            <a:r>
              <a:rPr lang="es-MX" dirty="0">
                <a:latin typeface="Abadi" panose="020B0604020104020204" pitchFamily="34" charset="0"/>
              </a:rPr>
              <a:t>k2=0x123   #numero hexadecimal</a:t>
            </a:r>
          </a:p>
          <a:p>
            <a:r>
              <a:rPr lang="es-MX" dirty="0">
                <a:latin typeface="Abadi" panose="020B0604020104020204" pitchFamily="34" charset="0"/>
              </a:rPr>
              <a:t>k3=0.5 	     #numero flotante</a:t>
            </a:r>
          </a:p>
          <a:p>
            <a:r>
              <a:rPr lang="es-MX" dirty="0">
                <a:latin typeface="Abadi" panose="020B0604020104020204" pitchFamily="34" charset="0"/>
              </a:rPr>
              <a:t>k4=-2	     #numero entero </a:t>
            </a:r>
          </a:p>
          <a:p>
            <a:r>
              <a:rPr lang="es-MX" dirty="0">
                <a:latin typeface="Abadi" panose="020B0604020104020204" pitchFamily="34" charset="0"/>
              </a:rPr>
              <a:t>K5=0b1001      #numero binario</a:t>
            </a:r>
          </a:p>
          <a:p>
            <a:r>
              <a:rPr lang="es-MX" dirty="0">
                <a:latin typeface="Abadi" panose="020B0604020104020204" pitchFamily="34" charset="0"/>
              </a:rPr>
              <a:t>3e8		     #numero exponente 10^8</a:t>
            </a:r>
          </a:p>
          <a:p>
            <a:endParaRPr lang="es-MX" dirty="0">
              <a:latin typeface="Abadi" panose="020B06040201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AB40790-AD30-445D-AFDB-35D40204AC11}"/>
              </a:ext>
            </a:extLst>
          </p:cNvPr>
          <p:cNvSpPr txBox="1"/>
          <p:nvPr/>
        </p:nvSpPr>
        <p:spPr>
          <a:xfrm>
            <a:off x="1714382" y="231485"/>
            <a:ext cx="2810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NUMEROS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CCD9E97-76A4-4FEE-BAAB-4BB6DFAB2064}"/>
              </a:ext>
            </a:extLst>
          </p:cNvPr>
          <p:cNvSpPr txBox="1"/>
          <p:nvPr/>
        </p:nvSpPr>
        <p:spPr>
          <a:xfrm>
            <a:off x="8546175" y="534624"/>
            <a:ext cx="2810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BINARIO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6247FF9-B2D2-49B7-9F69-FA3EF33CE617}"/>
              </a:ext>
            </a:extLst>
          </p:cNvPr>
          <p:cNvSpPr txBox="1"/>
          <p:nvPr/>
        </p:nvSpPr>
        <p:spPr>
          <a:xfrm>
            <a:off x="6537659" y="1156095"/>
            <a:ext cx="4983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err="1">
                <a:latin typeface="Abadi" panose="020B0604020104020204" pitchFamily="34" charset="0"/>
              </a:rPr>
              <a:t>Boolean</a:t>
            </a:r>
            <a:endParaRPr lang="es-MX" dirty="0">
              <a:latin typeface="Abadi" panose="020B0604020104020204" pitchFamily="34" charset="0"/>
            </a:endParaRPr>
          </a:p>
          <a:p>
            <a:r>
              <a:rPr lang="es-MX" dirty="0">
                <a:latin typeface="Abadi" panose="020B0604020104020204" pitchFamily="34" charset="0"/>
              </a:rPr>
              <a:t>True			False</a:t>
            </a:r>
          </a:p>
          <a:p>
            <a:r>
              <a:rPr lang="es-MX" dirty="0">
                <a:latin typeface="Abadi" panose="020B0604020104020204" pitchFamily="34" charset="0"/>
              </a:rPr>
              <a:t>1			0</a:t>
            </a:r>
          </a:p>
          <a:p>
            <a:endParaRPr lang="es-MX" dirty="0">
              <a:latin typeface="Abadi" panose="020B0604020104020204" pitchFamily="34" charset="0"/>
            </a:endParaRPr>
          </a:p>
          <a:p>
            <a:r>
              <a:rPr lang="es-MX" dirty="0">
                <a:latin typeface="Abadi" panose="020B0604020104020204" pitchFamily="34" charset="0"/>
              </a:rPr>
              <a:t># Así se hace un comentario</a:t>
            </a:r>
          </a:p>
          <a:p>
            <a:endParaRPr lang="es-MX" dirty="0">
              <a:latin typeface="Abadi" panose="020B0604020104020204" pitchFamily="34" charset="0"/>
            </a:endParaRPr>
          </a:p>
          <a:p>
            <a:endParaRPr lang="es-MX" dirty="0">
              <a:latin typeface="Abadi" panose="020B0604020104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B1E827-FE12-45B8-9701-79D12C5D6754}"/>
              </a:ext>
            </a:extLst>
          </p:cNvPr>
          <p:cNvSpPr txBox="1"/>
          <p:nvPr/>
        </p:nvSpPr>
        <p:spPr>
          <a:xfrm>
            <a:off x="1600201" y="3742624"/>
            <a:ext cx="3409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OPERADORES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DFC739E-DB01-44EB-9F51-3E48F8A0FC3B}"/>
              </a:ext>
            </a:extLst>
          </p:cNvPr>
          <p:cNvSpPr txBox="1"/>
          <p:nvPr/>
        </p:nvSpPr>
        <p:spPr>
          <a:xfrm>
            <a:off x="1208735" y="4526531"/>
            <a:ext cx="49834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Abadi" panose="020B0604020104020204" pitchFamily="34" charset="0"/>
              </a:rPr>
              <a:t>+       -   suma, resta</a:t>
            </a:r>
          </a:p>
          <a:p>
            <a:r>
              <a:rPr lang="es-MX" dirty="0">
                <a:latin typeface="Abadi" panose="020B0604020104020204" pitchFamily="34" charset="0"/>
              </a:rPr>
              <a:t>*        /   producto, división (flotante)</a:t>
            </a:r>
          </a:p>
          <a:p>
            <a:r>
              <a:rPr lang="es-MX" dirty="0">
                <a:latin typeface="Abadi" panose="020B0604020104020204" pitchFamily="34" charset="0"/>
              </a:rPr>
              <a:t>//   		DIVISION ENTERA</a:t>
            </a:r>
          </a:p>
          <a:p>
            <a:r>
              <a:rPr lang="es-MX" dirty="0">
                <a:latin typeface="Abadi" panose="020B0604020104020204" pitchFamily="34" charset="0"/>
              </a:rPr>
              <a:t>%         RESIDUO, modulo</a:t>
            </a:r>
          </a:p>
          <a:p>
            <a:r>
              <a:rPr lang="es-MX" dirty="0">
                <a:latin typeface="Abadi" panose="020B0604020104020204" pitchFamily="34" charset="0"/>
              </a:rPr>
              <a:t>**         POTENCIA</a:t>
            </a:r>
          </a:p>
          <a:p>
            <a:r>
              <a:rPr lang="es-MX" dirty="0">
                <a:latin typeface="Abadi" panose="020B0604020104020204" pitchFamily="34" charset="0"/>
              </a:rPr>
              <a:t>()**(1/2)     </a:t>
            </a:r>
            <a:r>
              <a:rPr lang="es-MX" dirty="0" err="1">
                <a:latin typeface="Abadi" panose="020B0604020104020204" pitchFamily="34" charset="0"/>
              </a:rPr>
              <a:t>Raiz</a:t>
            </a:r>
            <a:endParaRPr lang="es-MX" dirty="0">
              <a:latin typeface="Abadi" panose="020B0604020104020204" pitchFamily="34" charset="0"/>
            </a:endParaRPr>
          </a:p>
          <a:p>
            <a:endParaRPr lang="es-MX" dirty="0">
              <a:latin typeface="Abadi" panose="020B0604020104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6B69B7B-B54D-493A-8E5D-18F6A226E227}"/>
              </a:ext>
            </a:extLst>
          </p:cNvPr>
          <p:cNvSpPr txBox="1"/>
          <p:nvPr/>
        </p:nvSpPr>
        <p:spPr>
          <a:xfrm>
            <a:off x="8111864" y="3372902"/>
            <a:ext cx="3409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/>
              <a:t>Prioridades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85371C5-1C89-443B-8B2E-0E45FE0DC0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6463" t="55922" r="66945" b="17435"/>
          <a:stretch/>
        </p:blipFill>
        <p:spPr>
          <a:xfrm>
            <a:off x="9243934" y="4325377"/>
            <a:ext cx="2695729" cy="243363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E60BCE2-4E83-DBAE-F2B7-135599541E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542" t="32028" r="39837" b="32468"/>
          <a:stretch/>
        </p:blipFill>
        <p:spPr>
          <a:xfrm>
            <a:off x="6725950" y="4325377"/>
            <a:ext cx="2517984" cy="243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09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4BB1A2-BCCF-5919-8D7E-A45C86E483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939" y="178243"/>
            <a:ext cx="4355167" cy="32404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/>
              <a:t>Operadores de comparación</a:t>
            </a:r>
          </a:p>
          <a:p>
            <a:r>
              <a:rPr lang="es-MX" dirty="0"/>
              <a:t>&gt; Mayor que</a:t>
            </a:r>
          </a:p>
          <a:p>
            <a:r>
              <a:rPr lang="es-MX" dirty="0"/>
              <a:t>&lt; Menor que</a:t>
            </a:r>
          </a:p>
          <a:p>
            <a:r>
              <a:rPr lang="es-MX" dirty="0"/>
              <a:t>= asignar</a:t>
            </a:r>
          </a:p>
          <a:p>
            <a:r>
              <a:rPr lang="es-MX" dirty="0"/>
              <a:t>==Comparar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09DC88-BB4E-89AF-1D5E-42EB0F086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701" r="856"/>
          <a:stretch>
            <a:fillRect/>
          </a:stretch>
        </p:blipFill>
        <p:spPr>
          <a:xfrm>
            <a:off x="0" y="3631370"/>
            <a:ext cx="7968627" cy="3004997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A55A1E9A-20A9-04FD-AE05-48F6A5BDD702}"/>
              </a:ext>
            </a:extLst>
          </p:cNvPr>
          <p:cNvSpPr txBox="1">
            <a:spLocks/>
          </p:cNvSpPr>
          <p:nvPr/>
        </p:nvSpPr>
        <p:spPr>
          <a:xfrm>
            <a:off x="4434164" y="731781"/>
            <a:ext cx="3661463" cy="2474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&gt;= Mayor igual que</a:t>
            </a:r>
          </a:p>
          <a:p>
            <a:r>
              <a:rPr lang="es-MX" dirty="0"/>
              <a:t>&lt;= Menor igual que</a:t>
            </a:r>
          </a:p>
          <a:p>
            <a:r>
              <a:rPr lang="es-MX" dirty="0"/>
              <a:t>!= diferente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pic>
        <p:nvPicPr>
          <p:cNvPr id="1026" name="Picture 2" descr="Algebra de Boole I">
            <a:extLst>
              <a:ext uri="{FF2B5EF4-FFF2-40B4-BE49-F238E27FC236}">
                <a16:creationId xmlns:a16="http://schemas.microsoft.com/office/drawing/2014/main" id="{E08C4B65-5515-9595-5192-7BCD44C68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8667" r="32427" b="12941"/>
          <a:stretch>
            <a:fillRect/>
          </a:stretch>
        </p:blipFill>
        <p:spPr bwMode="auto">
          <a:xfrm>
            <a:off x="7968626" y="3418705"/>
            <a:ext cx="4223373" cy="345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9A87930-5A30-8AB7-07DA-76E47F128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5738" y="121561"/>
            <a:ext cx="2722334" cy="308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7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FB7976-79B8-D6B8-7F43-FE22C05C3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198" y="509586"/>
            <a:ext cx="4701718" cy="5840414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s-MX" sz="2200" b="1" dirty="0">
                <a:solidFill>
                  <a:schemeClr val="accent2">
                    <a:lumMod val="75000"/>
                  </a:schemeClr>
                </a:solidFill>
              </a:rPr>
              <a:t>Operadores de bits</a:t>
            </a:r>
            <a:r>
              <a:rPr lang="es-MX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s-MX" sz="1800" dirty="0"/>
              <a:t>(</a:t>
            </a:r>
            <a:r>
              <a:rPr lang="es-MX" sz="1800" dirty="0" err="1"/>
              <a:t>bitwise</a:t>
            </a:r>
            <a:r>
              <a:rPr lang="es-MX" sz="1800" dirty="0"/>
              <a:t> </a:t>
            </a:r>
            <a:r>
              <a:rPr lang="es-MX" sz="1800" dirty="0" err="1"/>
              <a:t>operators</a:t>
            </a:r>
            <a:r>
              <a:rPr lang="es-MX" sz="1800" dirty="0"/>
              <a:t>) trabajan directamente con la representación binaria de los números.</a:t>
            </a:r>
            <a:r>
              <a:rPr lang="es-MX" sz="1800" b="1" dirty="0"/>
              <a:t> </a:t>
            </a:r>
          </a:p>
          <a:p>
            <a:pPr>
              <a:spcAft>
                <a:spcPts val="600"/>
              </a:spcAft>
            </a:pPr>
            <a:r>
              <a:rPr lang="es-MX" sz="1800" b="1" dirty="0"/>
              <a:t>&lt;&lt; (</a:t>
            </a:r>
            <a:r>
              <a:rPr lang="es-MX" sz="1800" b="1" dirty="0" err="1"/>
              <a:t>Left</a:t>
            </a:r>
            <a:r>
              <a:rPr lang="es-MX" sz="1800" b="1" dirty="0"/>
              <a:t> Shift - Desplazamiento a la izquierda)</a:t>
            </a:r>
            <a:endParaRPr lang="es-MX" sz="1800" dirty="0"/>
          </a:p>
          <a:p>
            <a:pPr marL="0" indent="0">
              <a:spcAft>
                <a:spcPts val="600"/>
              </a:spcAft>
              <a:buNone/>
            </a:pPr>
            <a:r>
              <a:rPr lang="es-MX" sz="1800" dirty="0"/>
              <a:t>Desplaza los bits hacia la izquierda. Equivale a multiplicar (n1)*2^(n)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MX" sz="2800" b="1" dirty="0"/>
              <a:t>&gt;&gt;</a:t>
            </a:r>
            <a:r>
              <a:rPr lang="es-MX" sz="1800" b="1" dirty="0"/>
              <a:t> (</a:t>
            </a:r>
            <a:r>
              <a:rPr lang="es-MX" sz="1800" b="1" dirty="0" err="1"/>
              <a:t>Right</a:t>
            </a:r>
            <a:r>
              <a:rPr lang="es-MX" sz="1800" b="1" dirty="0"/>
              <a:t> Shift - Desplazamiento a la derecha)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MX" sz="1800" dirty="0"/>
              <a:t>Desplaza los bits hacia la derecha. Equivale a dividir por n1/2^(n) (división entera)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s-MX" sz="2800" b="1" dirty="0"/>
              <a:t>&amp;</a:t>
            </a:r>
            <a:r>
              <a:rPr lang="es-MX" sz="1800" b="1" dirty="0"/>
              <a:t> (AND)</a:t>
            </a:r>
            <a:endParaRPr lang="es-MX" sz="1800" dirty="0"/>
          </a:p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MX" sz="1800" dirty="0"/>
              <a:t>Compara bit a bit, devuelve 1 solo si  ambos bits son 1</a:t>
            </a:r>
          </a:p>
          <a:p>
            <a:endParaRPr lang="es-MX" sz="1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652BED-1B41-C506-33F3-83A48CA4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04" r="1310"/>
          <a:stretch>
            <a:fillRect/>
          </a:stretch>
        </p:blipFill>
        <p:spPr>
          <a:xfrm>
            <a:off x="5412916" y="3810000"/>
            <a:ext cx="6676454" cy="2679699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06C78F8-5937-8C26-2A03-7CD064A2CE0A}"/>
              </a:ext>
            </a:extLst>
          </p:cNvPr>
          <p:cNvSpPr txBox="1">
            <a:spLocks/>
          </p:cNvSpPr>
          <p:nvPr/>
        </p:nvSpPr>
        <p:spPr>
          <a:xfrm>
            <a:off x="5844718" y="255586"/>
            <a:ext cx="5636084" cy="317341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b="1" dirty="0"/>
              <a:t>|</a:t>
            </a:r>
            <a:r>
              <a:rPr lang="es-MX" sz="1800" b="1" dirty="0"/>
              <a:t> (OR)</a:t>
            </a:r>
            <a:endParaRPr lang="es-MX" sz="1800" dirty="0"/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sz="1800" dirty="0"/>
              <a:t>Compara bit a bit, devuelve 1 si al menos un bit es 1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MX" b="1" dirty="0"/>
              <a:t>^</a:t>
            </a:r>
            <a:r>
              <a:rPr lang="es-MX" sz="1800" b="1" dirty="0"/>
              <a:t> (XOR)</a:t>
            </a:r>
            <a:endParaRPr lang="es-MX" sz="1800" dirty="0"/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sz="1800" dirty="0"/>
              <a:t>Devuelve 1 si los bits son diferentes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s-MX" b="1" dirty="0"/>
              <a:t>~</a:t>
            </a:r>
            <a:r>
              <a:rPr lang="es-MX" sz="1800" b="1" dirty="0"/>
              <a:t> (NOT)</a:t>
            </a:r>
            <a:endParaRPr lang="es-MX" sz="1800" dirty="0"/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s-MX" sz="1800" dirty="0"/>
              <a:t>Invierte todos los bits</a:t>
            </a:r>
          </a:p>
          <a:p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25196552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Transmisión de listas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31640</TotalTime>
  <Words>2908</Words>
  <Application>Microsoft Office PowerPoint</Application>
  <PresentationFormat>Panorámica</PresentationFormat>
  <Paragraphs>369</Paragraphs>
  <Slides>29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43" baseType="lpstr">
      <vt:lpstr>Adobe Myungjo Std M</vt:lpstr>
      <vt:lpstr>Abadi</vt:lpstr>
      <vt:lpstr>Aptos</vt:lpstr>
      <vt:lpstr>Arial</vt:lpstr>
      <vt:lpstr>Courier New</vt:lpstr>
      <vt:lpstr>Courier New</vt:lpstr>
      <vt:lpstr>Helvetica Neue</vt:lpstr>
      <vt:lpstr>Open Sans</vt:lpstr>
      <vt:lpstr>Quattrocento</vt:lpstr>
      <vt:lpstr>Söhne</vt:lpstr>
      <vt:lpstr>Source Serif Pro</vt:lpstr>
      <vt:lpstr>Tw Cen MT</vt:lpstr>
      <vt:lpstr>var(--nova-font-family-display)</vt:lpstr>
      <vt:lpstr>Circuito</vt:lpstr>
      <vt:lpstr>Comandos</vt:lpstr>
      <vt:lpstr>Presentación de PowerPoint</vt:lpstr>
      <vt:lpstr>Presentación de PowerPoint</vt:lpstr>
      <vt:lpstr>Presentación de PowerPoint</vt:lpstr>
      <vt:lpstr>Presentación de PowerPoint</vt:lpstr>
      <vt:lpstr>concatenar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CARLOS ITURBE GIL</dc:creator>
  <cp:lastModifiedBy>Idelfonso Iturbe Nepomuceno</cp:lastModifiedBy>
  <cp:revision>366</cp:revision>
  <dcterms:created xsi:type="dcterms:W3CDTF">2022-03-28T23:20:33Z</dcterms:created>
  <dcterms:modified xsi:type="dcterms:W3CDTF">2025-11-01T16:36:42Z</dcterms:modified>
</cp:coreProperties>
</file>